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516" r:id="rId2"/>
    <p:sldId id="517" r:id="rId3"/>
    <p:sldId id="520" r:id="rId4"/>
    <p:sldId id="521" r:id="rId5"/>
    <p:sldId id="522" r:id="rId6"/>
    <p:sldId id="523" r:id="rId7"/>
    <p:sldId id="524" r:id="rId8"/>
    <p:sldId id="525" r:id="rId9"/>
    <p:sldId id="492" r:id="rId10"/>
    <p:sldId id="527" r:id="rId11"/>
    <p:sldId id="529" r:id="rId12"/>
    <p:sldId id="526" r:id="rId13"/>
    <p:sldId id="530" r:id="rId14"/>
    <p:sldId id="531" r:id="rId15"/>
    <p:sldId id="532" r:id="rId16"/>
    <p:sldId id="43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8" d="100"/>
          <a:sy n="58" d="100"/>
        </p:scale>
        <p:origin x="98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0DFCD-95E3-455B-94CA-838533F8F331}" type="datetimeFigureOut">
              <a:rPr lang="en-US" smtClean="0"/>
              <a:t>7/9/2024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42A10-D11E-45E2-A28F-BCDCC31BC648}" type="slidenum">
              <a:rPr lang="en-US" smtClean="0"/>
              <a:t>‹#›</a:t>
            </a:fld>
            <a:endParaRPr lang="en-US"/>
          </a:p>
        </p:txBody>
      </p:sp>
    </p:spTree>
    <p:extLst>
      <p:ext uri="{BB962C8B-B14F-4D97-AF65-F5344CB8AC3E}">
        <p14:creationId xmlns:p14="http://schemas.microsoft.com/office/powerpoint/2010/main" val="329930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students are hooked the moment they hold a wiggling worm. By the time the teacher turns to the book, the students are eager to read, and primed to learn a new reading skill. When it comes time to write, they students are confident in their knowledge and ready to share what they have figured out. Elementary students are naturally curious and want to learn how the world around them works. Science becomes the engine for the reading and writing train. </a:t>
            </a:r>
            <a:endParaRPr lang="en-US" dirty="0"/>
          </a:p>
        </p:txBody>
      </p:sp>
      <p:sp>
        <p:nvSpPr>
          <p:cNvPr id="4" name="Slide Number Placeholder 3"/>
          <p:cNvSpPr>
            <a:spLocks noGrp="1"/>
          </p:cNvSpPr>
          <p:nvPr>
            <p:ph type="sldNum" sz="quarter" idx="10"/>
          </p:nvPr>
        </p:nvSpPr>
        <p:spPr/>
        <p:txBody>
          <a:bodyPr/>
          <a:lstStyle/>
          <a:p>
            <a:fld id="{031F915B-5E8A-4B19-9419-5EEA4B6FE7A4}" type="slidenum">
              <a:rPr lang="en-US" smtClean="0"/>
              <a:t>16</a:t>
            </a:fld>
            <a:endParaRPr lang="en-US"/>
          </a:p>
        </p:txBody>
      </p:sp>
    </p:spTree>
    <p:extLst>
      <p:ext uri="{BB962C8B-B14F-4D97-AF65-F5344CB8AC3E}">
        <p14:creationId xmlns:p14="http://schemas.microsoft.com/office/powerpoint/2010/main" val="2922323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6877-2F91-FD05-FDEA-192979D190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ECEA0F-13EC-0D09-02F1-FA8AE7B120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9BFD90-667F-FEE1-19DE-6ABB6ED821DD}"/>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C1ECED19-A2D9-EF04-3F4B-2C2F7D0641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ADF43-20A8-F089-3D1A-DDA1FF45C752}"/>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2640483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FE89-73CD-27C3-3854-E33C601B58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A34FB0-DDF7-04E4-0321-FCF490D6B9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5D2C9-BA7B-162A-F1B1-2F7D88A76894}"/>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27C60A3D-C0F5-1454-E65B-2F8DB6F868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AF3442-B50B-139D-8AA5-126D2A478406}"/>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555080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5FD1-57B9-B01A-1A13-EC730E21C5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A91D10-9ACC-E360-F051-91DB16299A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F00FFF-374E-AADD-8528-1D1CA06ACE5D}"/>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C5BC1B12-F502-E510-F8F7-C8226C573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67CB6-EE98-67DB-D7D6-3E4BFEDD432B}"/>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307288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C111-2D2D-3CE7-23BE-E4B28CAA17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58435D-F2DF-8B8B-1096-4EF2671ABF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693E7D-8192-4F4D-82B8-9A1C1BCB7F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040810-5E32-02FF-9CE1-984024751C68}"/>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6" name="Footer Placeholder 5">
            <a:extLst>
              <a:ext uri="{FF2B5EF4-FFF2-40B4-BE49-F238E27FC236}">
                <a16:creationId xmlns:a16="http://schemas.microsoft.com/office/drawing/2014/main" id="{B04B8E71-CC0F-5F37-2DF1-A598414D53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0B707E-2C4C-AD06-D3CE-DEFA7B533025}"/>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2096674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AA27-B895-CEBA-00B6-3C1766EF3D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4A565B-1E14-1EE9-95EB-BA789B9C8C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5F2EFE-1A15-507D-492A-E7DF6FFC61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37249D-2D7C-FCCC-C01E-406B555A4B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B0E8C1-7478-DB08-BD94-2650D401EC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5287F9-AE1E-F457-B2CB-B2086AB65326}"/>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8" name="Footer Placeholder 7">
            <a:extLst>
              <a:ext uri="{FF2B5EF4-FFF2-40B4-BE49-F238E27FC236}">
                <a16:creationId xmlns:a16="http://schemas.microsoft.com/office/drawing/2014/main" id="{EF064961-D7D9-9A6F-EE30-6716C3C0D2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276CD1-EFBA-B993-B35A-D8E15B9E0871}"/>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18698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D3F7-B635-09CD-F077-F170D13FC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2012D-BF6B-92D4-2695-BE23AF77CCD4}"/>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4" name="Footer Placeholder 3">
            <a:extLst>
              <a:ext uri="{FF2B5EF4-FFF2-40B4-BE49-F238E27FC236}">
                <a16:creationId xmlns:a16="http://schemas.microsoft.com/office/drawing/2014/main" id="{2FAAE3B7-2AAA-4E36-7DF0-304229A7F2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2E813D-96A2-676F-FBBE-6C90196DEDB2}"/>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471895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448F09-B848-60DB-5843-5892475C5583}"/>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3" name="Footer Placeholder 2">
            <a:extLst>
              <a:ext uri="{FF2B5EF4-FFF2-40B4-BE49-F238E27FC236}">
                <a16:creationId xmlns:a16="http://schemas.microsoft.com/office/drawing/2014/main" id="{58D75472-1AB9-70E8-F2A8-AA658D8836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62489-652C-F28A-04E6-F604AAA4F119}"/>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305171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3453-BD73-74F6-4F39-B29F2E2BAE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E06937-57EC-1C4A-DEBA-07598B089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A69FFA-4D9A-0797-5BF7-8D6937E75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29EB80-0DBB-027F-1D3A-AD6515A0AA02}"/>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6" name="Footer Placeholder 5">
            <a:extLst>
              <a:ext uri="{FF2B5EF4-FFF2-40B4-BE49-F238E27FC236}">
                <a16:creationId xmlns:a16="http://schemas.microsoft.com/office/drawing/2014/main" id="{1CE9097B-4F65-DA1D-4B95-BC40DC6090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44220-6D58-DC51-D334-4BC3ACE42DCB}"/>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27909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EA5D-4C67-EF92-4B51-CE67EDE12A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4D75E5-17BD-93CB-01E9-C1FBEC350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FA9AC2-B8B8-675D-36E4-3F5D6291A4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00A623-9A75-A0D0-2D4E-AA958C9D36C1}"/>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6" name="Footer Placeholder 5">
            <a:extLst>
              <a:ext uri="{FF2B5EF4-FFF2-40B4-BE49-F238E27FC236}">
                <a16:creationId xmlns:a16="http://schemas.microsoft.com/office/drawing/2014/main" id="{EF8D2F90-F678-9376-B4DC-DC934040B6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10A-A5EA-7F59-BD7F-2157665A0C24}"/>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92681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C479-F97C-5205-450C-7E3340E601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11205B-ECF2-24E2-DF09-613110E35F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85461-B8C7-0FA5-3A49-3382CC947983}"/>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2A9F50F3-E9CB-FCC4-D2A8-A4A3C30F00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7CC02-8141-F771-4754-6BE6F00A3A1D}"/>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1332558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0282E5-34FD-783A-353F-DE41756C84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1708A4-DE45-5BE8-6027-2C04889A5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4A2E9-4C49-4841-2160-64AFC94087F8}"/>
              </a:ext>
            </a:extLst>
          </p:cNvPr>
          <p:cNvSpPr>
            <a:spLocks noGrp="1"/>
          </p:cNvSpPr>
          <p:nvPr>
            <p:ph type="dt" sz="half" idx="10"/>
          </p:nvPr>
        </p:nvSpPr>
        <p:spPr/>
        <p:txBody>
          <a:body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F31692D9-FD14-7049-1066-B700575FB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15585-E6E8-8198-8C2A-50835CEDB963}"/>
              </a:ext>
            </a:extLst>
          </p:cNvPr>
          <p:cNvSpPr>
            <a:spLocks noGrp="1"/>
          </p:cNvSpPr>
          <p:nvPr>
            <p:ph type="sldNum" sz="quarter" idx="12"/>
          </p:nvPr>
        </p:nvSpPr>
        <p:spPr/>
        <p:txBody>
          <a:bodyPr/>
          <a:lstStyle/>
          <a:p>
            <a:fld id="{236217F3-2B4A-47C3-9C72-E51D5C7E4074}" type="slidenum">
              <a:rPr lang="en-US" smtClean="0"/>
              <a:t>‹#›</a:t>
            </a:fld>
            <a:endParaRPr lang="en-US"/>
          </a:p>
        </p:txBody>
      </p:sp>
    </p:spTree>
    <p:extLst>
      <p:ext uri="{BB962C8B-B14F-4D97-AF65-F5344CB8AC3E}">
        <p14:creationId xmlns:p14="http://schemas.microsoft.com/office/powerpoint/2010/main" val="3330171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700E4F-48A9-8CD0-B20B-1E841B669B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34D10D-8C59-673B-34D3-CE2486ECA9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D5A478-121E-93CF-9163-EB488C0240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B8383A-B31D-44BB-8C95-215649FE7EC9}" type="datetimeFigureOut">
              <a:rPr lang="en-US" smtClean="0"/>
              <a:t>7/9/2024</a:t>
            </a:fld>
            <a:endParaRPr lang="en-US"/>
          </a:p>
        </p:txBody>
      </p:sp>
      <p:sp>
        <p:nvSpPr>
          <p:cNvPr id="5" name="Footer Placeholder 4">
            <a:extLst>
              <a:ext uri="{FF2B5EF4-FFF2-40B4-BE49-F238E27FC236}">
                <a16:creationId xmlns:a16="http://schemas.microsoft.com/office/drawing/2014/main" id="{6E7FAAAE-9F3A-9514-4E4F-41D6127AE2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389588-EE0C-C6A9-3468-2954C6F4A1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6217F3-2B4A-47C3-9C72-E51D5C7E4074}" type="slidenum">
              <a:rPr lang="en-US" smtClean="0"/>
              <a:t>‹#›</a:t>
            </a:fld>
            <a:endParaRPr lang="en-US"/>
          </a:p>
        </p:txBody>
      </p:sp>
    </p:spTree>
    <p:extLst>
      <p:ext uri="{BB962C8B-B14F-4D97-AF65-F5344CB8AC3E}">
        <p14:creationId xmlns:p14="http://schemas.microsoft.com/office/powerpoint/2010/main" val="2526340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1DEE2-8791-4960-590C-8FFB6F396AD3}"/>
              </a:ext>
            </a:extLst>
          </p:cNvPr>
          <p:cNvSpPr>
            <a:spLocks noGrp="1"/>
          </p:cNvSpPr>
          <p:nvPr>
            <p:ph type="title"/>
          </p:nvPr>
        </p:nvSpPr>
        <p:spPr>
          <a:xfrm>
            <a:off x="640080" y="325369"/>
            <a:ext cx="4368602" cy="1956841"/>
          </a:xfrm>
        </p:spPr>
        <p:txBody>
          <a:bodyPr anchor="b">
            <a:normAutofit/>
          </a:bodyPr>
          <a:lstStyle/>
          <a:p>
            <a:r>
              <a:rPr lang="en-US" sz="5000" dirty="0"/>
              <a:t>Exploring </a:t>
            </a:r>
            <a:br>
              <a:rPr lang="en-US" sz="5000" dirty="0"/>
            </a:br>
            <a:r>
              <a:rPr lang="en-US" sz="5000" dirty="0"/>
              <a:t>Static Electricity</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CBBFD6C-DFE0-70E5-B649-5193A816374B}"/>
              </a:ext>
            </a:extLst>
          </p:cNvPr>
          <p:cNvSpPr>
            <a:spLocks noGrp="1"/>
          </p:cNvSpPr>
          <p:nvPr>
            <p:ph idx="1"/>
          </p:nvPr>
        </p:nvSpPr>
        <p:spPr>
          <a:xfrm>
            <a:off x="640080" y="2872899"/>
            <a:ext cx="4243589" cy="3320668"/>
          </a:xfrm>
        </p:spPr>
        <p:txBody>
          <a:bodyPr>
            <a:normAutofit/>
          </a:bodyPr>
          <a:lstStyle/>
          <a:p>
            <a:endParaRPr lang="en-US" sz="2200"/>
          </a:p>
        </p:txBody>
      </p:sp>
      <p:pic>
        <p:nvPicPr>
          <p:cNvPr id="5" name="Content Placeholder 4" descr="Colorful balloons">
            <a:extLst>
              <a:ext uri="{FF2B5EF4-FFF2-40B4-BE49-F238E27FC236}">
                <a16:creationId xmlns:a16="http://schemas.microsoft.com/office/drawing/2014/main" id="{53555FFE-5530-7DAC-E164-778842C02F4A}"/>
              </a:ext>
            </a:extLst>
          </p:cNvPr>
          <p:cNvPicPr>
            <a:picLocks noChangeAspect="1"/>
          </p:cNvPicPr>
          <p:nvPr/>
        </p:nvPicPr>
        <p:blipFill rotWithShape="1">
          <a:blip r:embed="rId2">
            <a:extLst>
              <a:ext uri="{28A0092B-C50C-407E-A947-70E740481C1C}">
                <a14:useLocalDpi xmlns:a14="http://schemas.microsoft.com/office/drawing/2010/main" val="0"/>
              </a:ext>
            </a:extLst>
          </a:blip>
          <a:srcRect l="12423" r="2062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0864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6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3DB17-5B81-E535-BD24-782E3DAF97CA}"/>
              </a:ext>
            </a:extLst>
          </p:cNvPr>
          <p:cNvSpPr>
            <a:spLocks noGrp="1"/>
          </p:cNvSpPr>
          <p:nvPr>
            <p:ph type="title"/>
          </p:nvPr>
        </p:nvSpPr>
        <p:spPr>
          <a:xfrm>
            <a:off x="630936" y="639520"/>
            <a:ext cx="3429000" cy="1719072"/>
          </a:xfrm>
        </p:spPr>
        <p:txBody>
          <a:bodyPr anchor="b">
            <a:normAutofit/>
          </a:bodyPr>
          <a:lstStyle/>
          <a:p>
            <a:pPr marL="0" marR="0" lvl="0" indent="0" defTabSz="914400" rtl="0" eaLnBrk="0" fontAlgn="base" latinLnBrk="0" hangingPunct="0">
              <a:spcBef>
                <a:spcPct val="0"/>
              </a:spcBef>
              <a:spcAft>
                <a:spcPct val="0"/>
              </a:spcAft>
              <a:buClrTx/>
              <a:buSzTx/>
              <a:buFontTx/>
              <a:buNone/>
              <a:tabLst/>
            </a:pPr>
            <a:r>
              <a:rPr lang="en-US" altLang="ja-JP" sz="3800" b="1">
                <a:latin typeface="Arial" panose="020B0604020202020204" pitchFamily="34" charset="0"/>
                <a:ea typeface="Calibri" panose="020F0502020204030204" pitchFamily="34" charset="0"/>
              </a:rPr>
              <a:t>Let’s Explore with B</a:t>
            </a:r>
            <a:r>
              <a:rPr kumimoji="0" lang="en-US" altLang="ja-JP" sz="3800" b="1" i="0" u="none" strike="noStrike" cap="none" normalizeH="0" baseline="0">
                <a:ln>
                  <a:noFill/>
                </a:ln>
                <a:effectLst/>
                <a:latin typeface="Arial" panose="020B0604020202020204" pitchFamily="34" charset="0"/>
                <a:ea typeface="Calibri" panose="020F0502020204030204" pitchFamily="34" charset="0"/>
              </a:rPr>
              <a:t>alloons</a:t>
            </a:r>
            <a:endParaRPr kumimoji="0" lang="en-US" altLang="ja-JP" sz="3800" b="0" i="0" u="none" strike="noStrike" cap="none" normalizeH="0" baseline="0">
              <a:ln>
                <a:noFill/>
              </a:ln>
              <a:effectLst/>
              <a:latin typeface="Arial" panose="020B0604020202020204" pitchFamily="34" charset="0"/>
            </a:endParaRPr>
          </a:p>
        </p:txBody>
      </p:sp>
      <p:sp>
        <p:nvSpPr>
          <p:cNvPr id="206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91DA44-4AC1-9248-F36D-31990443A511}"/>
              </a:ext>
            </a:extLst>
          </p:cNvPr>
          <p:cNvSpPr>
            <a:spLocks noGrp="1"/>
          </p:cNvSpPr>
          <p:nvPr>
            <p:ph idx="1"/>
          </p:nvPr>
        </p:nvSpPr>
        <p:spPr>
          <a:xfrm>
            <a:off x="630936" y="2807208"/>
            <a:ext cx="3429000" cy="3410712"/>
          </a:xfrm>
        </p:spPr>
        <p:txBody>
          <a:bodyPr anchor="t">
            <a:normAutofit/>
          </a:bodyPr>
          <a:lstStyle/>
          <a:p>
            <a:pPr marL="457200" marR="0" lvl="0" indent="-457200" defTabSz="914400" rtl="0" eaLnBrk="0" fontAlgn="base" latinLnBrk="0" hangingPunct="0">
              <a:spcBef>
                <a:spcPct val="0"/>
              </a:spcBef>
              <a:spcAft>
                <a:spcPts val="600"/>
              </a:spcAft>
              <a:buClrTx/>
              <a:buSzTx/>
              <a:buFontTx/>
              <a:buAutoNum type="arabicPeriod"/>
              <a:tabLst/>
            </a:pPr>
            <a:r>
              <a:rPr kumimoji="0" lang="en-US" altLang="ja-JP" sz="1500" b="0" i="0" u="none" strike="noStrike" cap="none" normalizeH="0" baseline="0" dirty="0">
                <a:ln>
                  <a:noFill/>
                </a:ln>
                <a:effectLst/>
                <a:latin typeface="Arial" panose="020B0604020202020204" pitchFamily="34" charset="0"/>
                <a:ea typeface="Calibri" panose="020F0502020204030204" pitchFamily="34" charset="0"/>
              </a:rPr>
              <a:t>Blow up two balloons. Tie a string around each one.</a:t>
            </a:r>
          </a:p>
          <a:p>
            <a:pPr marL="457200" marR="0" lvl="0" indent="-457200" defTabSz="914400" rtl="0" eaLnBrk="0" fontAlgn="base" latinLnBrk="0" hangingPunct="0">
              <a:spcBef>
                <a:spcPct val="0"/>
              </a:spcBef>
              <a:spcAft>
                <a:spcPts val="600"/>
              </a:spcAft>
              <a:buClrTx/>
              <a:buSzTx/>
              <a:buFontTx/>
              <a:buAutoNum type="arabicPeriod"/>
              <a:tabLst/>
            </a:pPr>
            <a:endParaRPr kumimoji="0" lang="en-US" altLang="ja-JP" sz="1500" b="0" i="0" u="none" strike="noStrike" cap="none" normalizeH="0" baseline="0" dirty="0">
              <a:ln>
                <a:noFill/>
              </a:ln>
              <a:effectLst/>
              <a:latin typeface="Arial" panose="020B0604020202020204" pitchFamily="34" charset="0"/>
            </a:endParaRPr>
          </a:p>
          <a:p>
            <a:pPr marL="457200" marR="0" lvl="0" indent="-457200" defTabSz="914400" rtl="0" eaLnBrk="0" fontAlgn="base" latinLnBrk="0" hangingPunct="0">
              <a:spcBef>
                <a:spcPct val="0"/>
              </a:spcBef>
              <a:spcAft>
                <a:spcPts val="600"/>
              </a:spcAft>
              <a:buClrTx/>
              <a:buSzTx/>
              <a:buFontTx/>
              <a:buAutoNum type="arabicPeriod" startAt="2"/>
              <a:tabLst/>
            </a:pPr>
            <a:r>
              <a:rPr kumimoji="0" lang="en-US" altLang="ja-JP" sz="1500" b="0" i="0" u="none" strike="noStrike" cap="none" normalizeH="0" baseline="0" dirty="0">
                <a:ln>
                  <a:noFill/>
                </a:ln>
                <a:effectLst/>
                <a:latin typeface="Arial" panose="020B0604020202020204" pitchFamily="34" charset="0"/>
                <a:ea typeface="Calibri" panose="020F0502020204030204" pitchFamily="34" charset="0"/>
              </a:rPr>
              <a:t>Hold the balloons about 5 inches apart.</a:t>
            </a:r>
          </a:p>
          <a:p>
            <a:pPr marL="457200" marR="0" lvl="0" indent="-457200" defTabSz="914400" rtl="0" eaLnBrk="0" fontAlgn="base" latinLnBrk="0" hangingPunct="0">
              <a:spcBef>
                <a:spcPct val="0"/>
              </a:spcBef>
              <a:spcAft>
                <a:spcPts val="600"/>
              </a:spcAft>
              <a:buClrTx/>
              <a:buSzTx/>
              <a:buFontTx/>
              <a:buAutoNum type="arabicPeriod" startAt="2"/>
              <a:tabLst/>
            </a:pPr>
            <a:endParaRPr kumimoji="0" lang="en-US" altLang="ja-JP" sz="15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ja-JP" sz="1500" b="0" i="0" u="none" strike="noStrike" cap="none" normalizeH="0" baseline="0" dirty="0">
                <a:ln>
                  <a:noFill/>
                </a:ln>
                <a:effectLst/>
                <a:latin typeface="Arial" panose="020B0604020202020204" pitchFamily="34" charset="0"/>
                <a:ea typeface="Calibri" panose="020F0502020204030204" pitchFamily="34" charset="0"/>
              </a:rPr>
              <a:t>Describe how your balloons are hanging: ____________________________</a:t>
            </a:r>
            <a:endParaRPr kumimoji="0" lang="en-US" altLang="ja-JP" sz="15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ja-JP" sz="1500" b="0" i="0" u="none" strike="noStrike" cap="none" normalizeH="0" baseline="0" dirty="0">
                <a:ln>
                  <a:noFill/>
                </a:ln>
                <a:effectLst/>
                <a:latin typeface="Arial" panose="020B0604020202020204" pitchFamily="34" charset="0"/>
                <a:ea typeface="Calibri" panose="020F0502020204030204" pitchFamily="34" charset="0"/>
              </a:rPr>
              <a:t>________________________________________________________</a:t>
            </a:r>
            <a:endParaRPr kumimoji="0" lang="en-US" altLang="ja-JP" sz="1500" b="0" i="0" u="none" strike="noStrike" cap="none" normalizeH="0" baseline="0" dirty="0">
              <a:ln>
                <a:noFill/>
              </a:ln>
              <a:effectLst/>
              <a:latin typeface="Arial" panose="020B0604020202020204" pitchFamily="34" charset="0"/>
            </a:endParaRPr>
          </a:p>
        </p:txBody>
      </p:sp>
      <p:pic>
        <p:nvPicPr>
          <p:cNvPr id="7" name="Picture 6" descr="A pair of white eggs&#10;&#10;Description automatically generated">
            <a:extLst>
              <a:ext uri="{FF2B5EF4-FFF2-40B4-BE49-F238E27FC236}">
                <a16:creationId xmlns:a16="http://schemas.microsoft.com/office/drawing/2014/main" id="{A64B8EE2-CB79-D91B-6194-58A3501CE7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357884"/>
            <a:ext cx="6903720" cy="4142231"/>
          </a:xfrm>
          <a:prstGeom prst="rect">
            <a:avLst/>
          </a:prstGeom>
        </p:spPr>
      </p:pic>
    </p:spTree>
    <p:extLst>
      <p:ext uri="{BB962C8B-B14F-4D97-AF65-F5344CB8AC3E}">
        <p14:creationId xmlns:p14="http://schemas.microsoft.com/office/powerpoint/2010/main" val="3563373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205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3DB17-5B81-E535-BD24-782E3DAF97CA}"/>
              </a:ext>
            </a:extLst>
          </p:cNvPr>
          <p:cNvSpPr>
            <a:spLocks noGrp="1"/>
          </p:cNvSpPr>
          <p:nvPr>
            <p:ph type="title"/>
          </p:nvPr>
        </p:nvSpPr>
        <p:spPr>
          <a:xfrm>
            <a:off x="630936" y="639520"/>
            <a:ext cx="3429000" cy="1719072"/>
          </a:xfrm>
        </p:spPr>
        <p:txBody>
          <a:bodyPr anchor="b">
            <a:normAutofit/>
          </a:bodyPr>
          <a:lstStyle/>
          <a:p>
            <a:pPr marL="0" marR="0" lvl="0" indent="0" defTabSz="914400" rtl="0" eaLnBrk="0" fontAlgn="base" latinLnBrk="0" hangingPunct="0">
              <a:spcBef>
                <a:spcPct val="0"/>
              </a:spcBef>
              <a:spcAft>
                <a:spcPct val="0"/>
              </a:spcAft>
              <a:buClrTx/>
              <a:buSzTx/>
              <a:buFontTx/>
              <a:buNone/>
              <a:tabLst/>
            </a:pPr>
            <a:r>
              <a:rPr lang="en-US" altLang="ja-JP" sz="3800" b="1">
                <a:latin typeface="Arial" panose="020B0604020202020204" pitchFamily="34" charset="0"/>
                <a:ea typeface="Calibri" panose="020F0502020204030204" pitchFamily="34" charset="0"/>
              </a:rPr>
              <a:t>Let’s Explore with B</a:t>
            </a:r>
            <a:r>
              <a:rPr kumimoji="0" lang="en-US" altLang="ja-JP" sz="3800" b="1" i="0" u="none" strike="noStrike" cap="none" normalizeH="0" baseline="0">
                <a:ln>
                  <a:noFill/>
                </a:ln>
                <a:effectLst/>
                <a:latin typeface="Arial" panose="020B0604020202020204" pitchFamily="34" charset="0"/>
                <a:ea typeface="Calibri" panose="020F0502020204030204" pitchFamily="34" charset="0"/>
              </a:rPr>
              <a:t>alloons</a:t>
            </a:r>
            <a:endParaRPr kumimoji="0" lang="en-US" altLang="ja-JP" sz="3800" b="0" i="0" u="none" strike="noStrike" cap="none" normalizeH="0" baseline="0">
              <a:ln>
                <a:noFill/>
              </a:ln>
              <a:effectLst/>
              <a:latin typeface="Arial" panose="020B0604020202020204" pitchFamily="34" charset="0"/>
            </a:endParaRPr>
          </a:p>
        </p:txBody>
      </p:sp>
      <p:sp>
        <p:nvSpPr>
          <p:cNvPr id="205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91DA44-4AC1-9248-F36D-31990443A511}"/>
              </a:ext>
            </a:extLst>
          </p:cNvPr>
          <p:cNvSpPr>
            <a:spLocks noGrp="1"/>
          </p:cNvSpPr>
          <p:nvPr>
            <p:ph idx="1"/>
          </p:nvPr>
        </p:nvSpPr>
        <p:spPr>
          <a:xfrm>
            <a:off x="630936" y="2807208"/>
            <a:ext cx="3429000" cy="3410712"/>
          </a:xfrm>
        </p:spPr>
        <p:txBody>
          <a:bodyPr anchor="t">
            <a:normAutofit/>
          </a:bodyPr>
          <a:lstStyle/>
          <a:p>
            <a:pPr marL="0" marR="0" lvl="0" indent="0" defTabSz="914400" rtl="0" eaLnBrk="0" fontAlgn="base" latinLnBrk="0" hangingPunct="0">
              <a:spcBef>
                <a:spcPct val="0"/>
              </a:spcBef>
              <a:spcAft>
                <a:spcPts val="600"/>
              </a:spcAft>
              <a:buClrTx/>
              <a:buSzTx/>
              <a:buFontTx/>
              <a:buNone/>
              <a:tabLst/>
            </a:pPr>
            <a:r>
              <a:rPr lang="en-US" altLang="ja-JP" sz="1700" dirty="0">
                <a:latin typeface="Arial" panose="020B0604020202020204" pitchFamily="34" charset="0"/>
                <a:ea typeface="Calibri" panose="020F0502020204030204" pitchFamily="34" charset="0"/>
              </a:rPr>
              <a:t>3. </a:t>
            </a:r>
            <a:r>
              <a:rPr kumimoji="0" lang="en-US" altLang="ja-JP" sz="1700" b="0" i="0" u="none" strike="noStrike" cap="none" normalizeH="0" baseline="0" dirty="0">
                <a:ln>
                  <a:noFill/>
                </a:ln>
                <a:effectLst/>
                <a:latin typeface="Arial" panose="020B0604020202020204" pitchFamily="34" charset="0"/>
                <a:ea typeface="Calibri" panose="020F0502020204030204" pitchFamily="34" charset="0"/>
              </a:rPr>
              <a:t>These balloons do not have an electric charge. You can give them a charge by rubbing them with the wool cloth. Rub </a:t>
            </a:r>
            <a:r>
              <a:rPr kumimoji="0" lang="en-US" altLang="ja-JP" sz="1700" b="1" i="1" u="none" strike="noStrike" cap="none" normalizeH="0" baseline="0" dirty="0">
                <a:ln>
                  <a:noFill/>
                </a:ln>
                <a:effectLst/>
                <a:latin typeface="Arial" panose="020B0604020202020204" pitchFamily="34" charset="0"/>
                <a:ea typeface="Calibri" panose="020F0502020204030204" pitchFamily="34" charset="0"/>
              </a:rPr>
              <a:t>just one</a:t>
            </a:r>
            <a:r>
              <a:rPr kumimoji="0" lang="en-US" altLang="ja-JP" sz="1700" b="0" i="0" u="none" strike="noStrike" cap="none" normalizeH="0" baseline="0" dirty="0">
                <a:ln>
                  <a:noFill/>
                </a:ln>
                <a:effectLst/>
                <a:latin typeface="Arial" panose="020B0604020202020204" pitchFamily="34" charset="0"/>
                <a:ea typeface="Calibri" panose="020F0502020204030204" pitchFamily="34" charset="0"/>
              </a:rPr>
              <a:t> balloon with a wool cloth. </a:t>
            </a:r>
          </a:p>
          <a:p>
            <a:pPr marL="0" marR="0" lvl="0" indent="0" defTabSz="914400" rtl="0" eaLnBrk="0" fontAlgn="base" latinLnBrk="0" hangingPunct="0">
              <a:spcBef>
                <a:spcPct val="0"/>
              </a:spcBef>
              <a:spcAft>
                <a:spcPts val="600"/>
              </a:spcAft>
              <a:buClrTx/>
              <a:buSzTx/>
              <a:buFontTx/>
              <a:buNone/>
              <a:tabLst/>
            </a:pPr>
            <a:endParaRPr kumimoji="0" lang="en-US" altLang="ja-JP" sz="1700" b="0" i="0" u="none" strike="noStrike" cap="none" normalizeH="0" baseline="0" dirty="0">
              <a:ln>
                <a:noFill/>
              </a:ln>
              <a:effectLst/>
              <a:latin typeface="Arial" panose="020B0604020202020204" pitchFamily="34" charset="0"/>
              <a:ea typeface="Calibri" panose="020F050202020403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ja-JP" sz="1700" b="0" i="0" u="none" strike="noStrike" cap="none" normalizeH="0" baseline="0" dirty="0">
                <a:ln>
                  <a:noFill/>
                </a:ln>
                <a:effectLst/>
                <a:latin typeface="Arial" panose="020B0604020202020204" pitchFamily="34" charset="0"/>
                <a:ea typeface="Calibri" panose="020F0502020204030204" pitchFamily="34" charset="0"/>
              </a:rPr>
              <a:t>4. Hang them upside down again, about 5 inches apart.</a:t>
            </a:r>
          </a:p>
          <a:p>
            <a:pPr marL="0" marR="0" lvl="0" indent="0" defTabSz="914400" rtl="0" eaLnBrk="0" fontAlgn="base" latinLnBrk="0" hangingPunct="0">
              <a:spcBef>
                <a:spcPct val="0"/>
              </a:spcBef>
              <a:spcAft>
                <a:spcPts val="600"/>
              </a:spcAft>
              <a:buClrTx/>
              <a:buSzTx/>
              <a:buFontTx/>
              <a:buNone/>
              <a:tabLst/>
            </a:pPr>
            <a:endParaRPr lang="en-US" altLang="ja-JP" sz="1700" dirty="0">
              <a:latin typeface="Arial" panose="020B0604020202020204" pitchFamily="34" charset="0"/>
              <a:ea typeface="Calibri" panose="020F050202020403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ja-JP" sz="1700" b="0" i="0" u="none" strike="noStrike" cap="none" normalizeH="0" baseline="0" dirty="0">
                <a:ln>
                  <a:noFill/>
                </a:ln>
                <a:effectLst/>
                <a:latin typeface="Arial" panose="020B0604020202020204" pitchFamily="34" charset="0"/>
                <a:ea typeface="Calibri" panose="020F0502020204030204" pitchFamily="34" charset="0"/>
              </a:rPr>
              <a:t>Draw what happens in the space provided. </a:t>
            </a:r>
            <a:endParaRPr kumimoji="0" lang="en-US" altLang="ja-JP" sz="1700" b="0" i="0" u="none" strike="noStrike" cap="none" normalizeH="0" baseline="0" dirty="0">
              <a:ln>
                <a:noFill/>
              </a:ln>
              <a:effectLst/>
              <a:latin typeface="Arial" panose="020B0604020202020204" pitchFamily="34" charset="0"/>
            </a:endParaRPr>
          </a:p>
        </p:txBody>
      </p:sp>
      <p:pic>
        <p:nvPicPr>
          <p:cNvPr id="2049" name="Picture 1" descr="A pair of white eggs&#10;&#10;Description automatically generated">
            <a:extLst>
              <a:ext uri="{FF2B5EF4-FFF2-40B4-BE49-F238E27FC236}">
                <a16:creationId xmlns:a16="http://schemas.microsoft.com/office/drawing/2014/main" id="{A874D2B0-D88B-78DB-B528-9E6003200AC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1357885"/>
            <a:ext cx="6903720" cy="4142229"/>
          </a:xfrm>
          <a:prstGeom prst="rect">
            <a:avLst/>
          </a:prstGeom>
        </p:spPr>
        <p:style>
          <a:lnRef idx="2">
            <a:schemeClr val="dk1"/>
          </a:lnRef>
          <a:fillRef idx="1">
            <a:schemeClr val="lt1"/>
          </a:fillRef>
          <a:effectRef idx="0">
            <a:schemeClr val="dk1"/>
          </a:effectRef>
          <a:fontRef idx="minor">
            <a:schemeClr val="dk1"/>
          </a:fontRef>
        </p:style>
      </p:pic>
      <p:sp>
        <p:nvSpPr>
          <p:cNvPr id="4" name="Rectangle 3">
            <a:extLst>
              <a:ext uri="{FF2B5EF4-FFF2-40B4-BE49-F238E27FC236}">
                <a16:creationId xmlns:a16="http://schemas.microsoft.com/office/drawing/2014/main" id="{4EDEA669-666A-8AE4-0770-FEADFC73A34E}"/>
              </a:ext>
            </a:extLst>
          </p:cNvPr>
          <p:cNvSpPr/>
          <p:nvPr/>
        </p:nvSpPr>
        <p:spPr>
          <a:xfrm>
            <a:off x="7184571" y="2573756"/>
            <a:ext cx="1981200" cy="218330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600" dirty="0"/>
              <a:t>?</a:t>
            </a:r>
          </a:p>
        </p:txBody>
      </p:sp>
    </p:spTree>
    <p:extLst>
      <p:ext uri="{BB962C8B-B14F-4D97-AF65-F5344CB8AC3E}">
        <p14:creationId xmlns:p14="http://schemas.microsoft.com/office/powerpoint/2010/main" val="314197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205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3DB17-5B81-E535-BD24-782E3DAF97CA}"/>
              </a:ext>
            </a:extLst>
          </p:cNvPr>
          <p:cNvSpPr>
            <a:spLocks noGrp="1"/>
          </p:cNvSpPr>
          <p:nvPr>
            <p:ph type="title"/>
          </p:nvPr>
        </p:nvSpPr>
        <p:spPr>
          <a:xfrm>
            <a:off x="630936" y="639520"/>
            <a:ext cx="3429000" cy="1719072"/>
          </a:xfrm>
        </p:spPr>
        <p:txBody>
          <a:bodyPr anchor="b">
            <a:normAutofit/>
          </a:bodyPr>
          <a:lstStyle/>
          <a:p>
            <a:pPr marL="0" marR="0" lvl="0" indent="0" defTabSz="914400" rtl="0" eaLnBrk="0" fontAlgn="base" latinLnBrk="0" hangingPunct="0">
              <a:spcBef>
                <a:spcPct val="0"/>
              </a:spcBef>
              <a:spcAft>
                <a:spcPct val="0"/>
              </a:spcAft>
              <a:buClrTx/>
              <a:buSzTx/>
              <a:buFontTx/>
              <a:buNone/>
              <a:tabLst/>
            </a:pPr>
            <a:r>
              <a:rPr lang="en-US" altLang="ja-JP" sz="3800" b="1">
                <a:latin typeface="Arial" panose="020B0604020202020204" pitchFamily="34" charset="0"/>
                <a:ea typeface="Calibri" panose="020F0502020204030204" pitchFamily="34" charset="0"/>
              </a:rPr>
              <a:t>Let’s Explore with B</a:t>
            </a:r>
            <a:r>
              <a:rPr kumimoji="0" lang="en-US" altLang="ja-JP" sz="3800" b="1" i="0" u="none" strike="noStrike" cap="none" normalizeH="0" baseline="0">
                <a:ln>
                  <a:noFill/>
                </a:ln>
                <a:effectLst/>
                <a:latin typeface="Arial" panose="020B0604020202020204" pitchFamily="34" charset="0"/>
                <a:ea typeface="Calibri" panose="020F0502020204030204" pitchFamily="34" charset="0"/>
              </a:rPr>
              <a:t>alloons</a:t>
            </a:r>
            <a:endParaRPr kumimoji="0" lang="en-US" altLang="ja-JP" sz="3800" b="0" i="0" u="none" strike="noStrike" cap="none" normalizeH="0" baseline="0">
              <a:ln>
                <a:noFill/>
              </a:ln>
              <a:effectLst/>
              <a:latin typeface="Arial" panose="020B0604020202020204" pitchFamily="34" charset="0"/>
            </a:endParaRPr>
          </a:p>
        </p:txBody>
      </p:sp>
      <p:sp>
        <p:nvSpPr>
          <p:cNvPr id="205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91DA44-4AC1-9248-F36D-31990443A511}"/>
              </a:ext>
            </a:extLst>
          </p:cNvPr>
          <p:cNvSpPr>
            <a:spLocks noGrp="1"/>
          </p:cNvSpPr>
          <p:nvPr>
            <p:ph idx="1"/>
          </p:nvPr>
        </p:nvSpPr>
        <p:spPr>
          <a:xfrm>
            <a:off x="630936" y="2807208"/>
            <a:ext cx="3429000" cy="3410712"/>
          </a:xfrm>
        </p:spPr>
        <p:txBody>
          <a:bodyPr anchor="t">
            <a:normAutofit/>
          </a:bodyPr>
          <a:lstStyle/>
          <a:p>
            <a:pPr marL="0" marR="0" lvl="0" indent="0" defTabSz="914400" rtl="0" eaLnBrk="0" fontAlgn="base" latinLnBrk="0" hangingPunct="0">
              <a:spcBef>
                <a:spcPct val="0"/>
              </a:spcBef>
              <a:spcAft>
                <a:spcPts val="600"/>
              </a:spcAft>
              <a:buClrTx/>
              <a:buSzTx/>
              <a:buFontTx/>
              <a:buNone/>
              <a:tabLst/>
            </a:pPr>
            <a:r>
              <a:rPr lang="en-US" sz="1800" dirty="0">
                <a:effectLst/>
                <a:latin typeface="Arial" panose="020B0604020202020204" pitchFamily="34" charset="0"/>
                <a:ea typeface="Calibri" panose="020F0502020204030204" pitchFamily="34" charset="0"/>
                <a:cs typeface="Arial" panose="020B0604020202020204" pitchFamily="34" charset="0"/>
              </a:rPr>
              <a:t>5. Now rub </a:t>
            </a:r>
            <a:r>
              <a:rPr lang="en-US" sz="1800" b="1" i="1" dirty="0">
                <a:effectLst/>
                <a:latin typeface="Arial" panose="020B0604020202020204" pitchFamily="34" charset="0"/>
                <a:ea typeface="Calibri" panose="020F0502020204030204" pitchFamily="34" charset="0"/>
                <a:cs typeface="Arial" panose="020B0604020202020204" pitchFamily="34" charset="0"/>
              </a:rPr>
              <a:t>both</a:t>
            </a:r>
            <a:r>
              <a:rPr lang="en-US" sz="1800" dirty="0">
                <a:effectLst/>
                <a:latin typeface="Arial" panose="020B0604020202020204" pitchFamily="34" charset="0"/>
                <a:ea typeface="Calibri" panose="020F0502020204030204" pitchFamily="34" charset="0"/>
                <a:cs typeface="Arial" panose="020B0604020202020204" pitchFamily="34" charset="0"/>
              </a:rPr>
              <a:t> balloons with the wool cloth. Hang them upside down and 5 inches apart. </a:t>
            </a:r>
          </a:p>
          <a:p>
            <a:pPr marL="0" marR="0" lvl="0" indent="0" defTabSz="914400" rtl="0" eaLnBrk="0" fontAlgn="base" latinLnBrk="0" hangingPunct="0">
              <a:spcBef>
                <a:spcPct val="0"/>
              </a:spcBef>
              <a:spcAft>
                <a:spcPts val="600"/>
              </a:spcAft>
              <a:buClrTx/>
              <a:buSzTx/>
              <a:buFontTx/>
              <a:buNone/>
              <a:tabLst/>
            </a:pP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lang="en-US" sz="1800" dirty="0">
                <a:effectLst/>
                <a:latin typeface="Arial" panose="020B0604020202020204" pitchFamily="34" charset="0"/>
                <a:ea typeface="Calibri" panose="020F0502020204030204" pitchFamily="34" charset="0"/>
                <a:cs typeface="Arial" panose="020B0604020202020204" pitchFamily="34" charset="0"/>
              </a:rPr>
              <a:t>Draw what happens this time.</a:t>
            </a:r>
            <a:endParaRPr kumimoji="0" lang="en-US" altLang="ja-JP" sz="1700" b="0" i="0" u="none" strike="noStrike" cap="none" normalizeH="0" baseline="0" dirty="0">
              <a:ln>
                <a:noFill/>
              </a:ln>
              <a:effectLst/>
              <a:latin typeface="Arial" panose="020B0604020202020204" pitchFamily="34" charset="0"/>
              <a:cs typeface="Arial" panose="020B0604020202020204" pitchFamily="34" charset="0"/>
            </a:endParaRPr>
          </a:p>
        </p:txBody>
      </p:sp>
      <p:pic>
        <p:nvPicPr>
          <p:cNvPr id="2049" name="Picture 1" descr="A pair of white eggs&#10;&#10;Description automatically generated">
            <a:extLst>
              <a:ext uri="{FF2B5EF4-FFF2-40B4-BE49-F238E27FC236}">
                <a16:creationId xmlns:a16="http://schemas.microsoft.com/office/drawing/2014/main" id="{A874D2B0-D88B-78DB-B528-9E6003200AC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1357885"/>
            <a:ext cx="6903720" cy="4142229"/>
          </a:xfrm>
          <a:prstGeom prst="rect">
            <a:avLst/>
          </a:prstGeom>
        </p:spPr>
        <p:style>
          <a:lnRef idx="2">
            <a:schemeClr val="dk1"/>
          </a:lnRef>
          <a:fillRef idx="1">
            <a:schemeClr val="lt1"/>
          </a:fillRef>
          <a:effectRef idx="0">
            <a:schemeClr val="dk1"/>
          </a:effectRef>
          <a:fontRef idx="minor">
            <a:schemeClr val="dk1"/>
          </a:fontRef>
        </p:style>
      </p:pic>
      <p:sp>
        <p:nvSpPr>
          <p:cNvPr id="4" name="Rectangle 3">
            <a:extLst>
              <a:ext uri="{FF2B5EF4-FFF2-40B4-BE49-F238E27FC236}">
                <a16:creationId xmlns:a16="http://schemas.microsoft.com/office/drawing/2014/main" id="{4EDEA669-666A-8AE4-0770-FEADFC73A34E}"/>
              </a:ext>
            </a:extLst>
          </p:cNvPr>
          <p:cNvSpPr/>
          <p:nvPr/>
        </p:nvSpPr>
        <p:spPr>
          <a:xfrm>
            <a:off x="7184571" y="2573756"/>
            <a:ext cx="1981200" cy="218330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600" dirty="0"/>
              <a:t>?</a:t>
            </a:r>
          </a:p>
        </p:txBody>
      </p:sp>
    </p:spTree>
    <p:extLst>
      <p:ext uri="{BB962C8B-B14F-4D97-AF65-F5344CB8AC3E}">
        <p14:creationId xmlns:p14="http://schemas.microsoft.com/office/powerpoint/2010/main" val="3430133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75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6C168-605B-C7AC-35E6-BC53D496CB6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000" kern="1200">
                <a:solidFill>
                  <a:srgbClr val="FFFFFF"/>
                </a:solidFill>
                <a:effectLst/>
                <a:latin typeface="+mj-lt"/>
                <a:ea typeface="+mj-ea"/>
                <a:cs typeface="+mj-cs"/>
              </a:rPr>
              <a:t>Rub both balloons all over with a paper towel. This will take the charge off the balloons.</a:t>
            </a:r>
            <a:endParaRPr lang="en-US" sz="2000" kern="1200">
              <a:solidFill>
                <a:srgbClr val="FFFFFF"/>
              </a:solidFill>
              <a:latin typeface="+mj-lt"/>
              <a:ea typeface="+mj-ea"/>
              <a:cs typeface="+mj-cs"/>
            </a:endParaRPr>
          </a:p>
        </p:txBody>
      </p:sp>
      <p:pic>
        <p:nvPicPr>
          <p:cNvPr id="5" name="Content Placeholder 4" descr="A close-up of toilet paper rolls&#10;&#10;Description automatically generated">
            <a:extLst>
              <a:ext uri="{FF2B5EF4-FFF2-40B4-BE49-F238E27FC236}">
                <a16:creationId xmlns:a16="http://schemas.microsoft.com/office/drawing/2014/main" id="{0E48B2B1-136C-6324-73C9-8FC51A8BBB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0" y="1028244"/>
            <a:ext cx="7188199" cy="4798122"/>
          </a:xfrm>
          <a:prstGeom prst="rect">
            <a:avLst/>
          </a:prstGeom>
        </p:spPr>
      </p:pic>
    </p:spTree>
    <p:extLst>
      <p:ext uri="{BB962C8B-B14F-4D97-AF65-F5344CB8AC3E}">
        <p14:creationId xmlns:p14="http://schemas.microsoft.com/office/powerpoint/2010/main" val="262953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60">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3DB17-5B81-E535-BD24-782E3DAF97CA}"/>
              </a:ext>
            </a:extLst>
          </p:cNvPr>
          <p:cNvSpPr>
            <a:spLocks noGrp="1"/>
          </p:cNvSpPr>
          <p:nvPr>
            <p:ph type="title"/>
          </p:nvPr>
        </p:nvSpPr>
        <p:spPr>
          <a:xfrm>
            <a:off x="612648" y="365125"/>
            <a:ext cx="5295015" cy="2063808"/>
          </a:xfrm>
        </p:spPr>
        <p:txBody>
          <a:bodyPr anchor="b">
            <a:normAutofit/>
          </a:bodyPr>
          <a:lstStyle/>
          <a:p>
            <a:pPr marL="0" marR="0" lvl="0" indent="0" defTabSz="914400" rtl="0" eaLnBrk="0" fontAlgn="base" latinLnBrk="0" hangingPunct="0">
              <a:spcBef>
                <a:spcPct val="0"/>
              </a:spcBef>
              <a:spcAft>
                <a:spcPct val="0"/>
              </a:spcAft>
              <a:buClrTx/>
              <a:buSzTx/>
              <a:buFontTx/>
              <a:buNone/>
              <a:tabLst/>
            </a:pPr>
            <a:r>
              <a:rPr lang="en-US" altLang="ja-JP" sz="5400" b="1">
                <a:latin typeface="Arial" panose="020B0604020202020204" pitchFamily="34" charset="0"/>
                <a:ea typeface="Calibri" panose="020F0502020204030204" pitchFamily="34" charset="0"/>
              </a:rPr>
              <a:t>B</a:t>
            </a:r>
            <a:r>
              <a:rPr kumimoji="0" lang="en-US" altLang="ja-JP" sz="5400" b="1" i="0" u="none" strike="noStrike" cap="none" normalizeH="0" baseline="0">
                <a:ln>
                  <a:noFill/>
                </a:ln>
                <a:effectLst/>
                <a:latin typeface="Arial" panose="020B0604020202020204" pitchFamily="34" charset="0"/>
                <a:ea typeface="Calibri" panose="020F0502020204030204" pitchFamily="34" charset="0"/>
              </a:rPr>
              <a:t>alloons and other items</a:t>
            </a:r>
            <a:endParaRPr kumimoji="0" lang="en-US" altLang="ja-JP" sz="5400" b="0" i="0" u="none" strike="noStrike" cap="none" normalizeH="0" baseline="0">
              <a:ln>
                <a:noFill/>
              </a:ln>
              <a:effectLst/>
              <a:latin typeface="Arial" panose="020B0604020202020204" pitchFamily="34" charset="0"/>
            </a:endParaRPr>
          </a:p>
        </p:txBody>
      </p:sp>
      <p:sp>
        <p:nvSpPr>
          <p:cNvPr id="2063"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91DA44-4AC1-9248-F36D-31990443A511}"/>
              </a:ext>
            </a:extLst>
          </p:cNvPr>
          <p:cNvSpPr>
            <a:spLocks noGrp="1"/>
          </p:cNvSpPr>
          <p:nvPr>
            <p:ph idx="1"/>
          </p:nvPr>
        </p:nvSpPr>
        <p:spPr>
          <a:xfrm>
            <a:off x="612648" y="2908005"/>
            <a:ext cx="5295015" cy="3268957"/>
          </a:xfrm>
        </p:spPr>
        <p:txBody>
          <a:bodyPr>
            <a:normAutofit/>
          </a:bodyPr>
          <a:lstStyle/>
          <a:p>
            <a:pPr marL="0" indent="0" eaLnBrk="0" fontAlgn="base" hangingPunct="0">
              <a:spcBef>
                <a:spcPct val="0"/>
              </a:spcBef>
              <a:spcAft>
                <a:spcPts val="600"/>
              </a:spcAft>
              <a:buNone/>
            </a:pPr>
            <a:r>
              <a:rPr lang="en-US" sz="2200">
                <a:effectLst/>
                <a:latin typeface="Calibri" panose="020F0502020204030204" pitchFamily="34" charset="0"/>
                <a:ea typeface="Calibri" panose="020F0502020204030204" pitchFamily="34" charset="0"/>
              </a:rPr>
              <a:t>Pour a small amount of salt on a piece of paper towel, and a small amount of pepper on another paper towel. </a:t>
            </a:r>
          </a:p>
          <a:p>
            <a:pPr marL="0" indent="0" eaLnBrk="0" fontAlgn="base" hangingPunct="0">
              <a:spcBef>
                <a:spcPct val="0"/>
              </a:spcBef>
              <a:spcAft>
                <a:spcPts val="600"/>
              </a:spcAft>
              <a:buNone/>
            </a:pPr>
            <a:endParaRPr lang="en-US" sz="2200">
              <a:latin typeface="Calibri" panose="020F0502020204030204" pitchFamily="34" charset="0"/>
              <a:ea typeface="Calibri" panose="020F0502020204030204" pitchFamily="34" charset="0"/>
            </a:endParaRPr>
          </a:p>
          <a:p>
            <a:pPr marL="0" indent="0" eaLnBrk="0" fontAlgn="base" hangingPunct="0">
              <a:spcBef>
                <a:spcPct val="0"/>
              </a:spcBef>
              <a:spcAft>
                <a:spcPts val="600"/>
              </a:spcAft>
              <a:buNone/>
            </a:pPr>
            <a:r>
              <a:rPr lang="en-US" sz="2200">
                <a:effectLst/>
                <a:latin typeface="Calibri" panose="020F0502020204030204" pitchFamily="34" charset="0"/>
                <a:ea typeface="Calibri" panose="020F0502020204030204" pitchFamily="34" charset="0"/>
              </a:rPr>
              <a:t>Put the soda can or a piece of aluminum foil next to the paper towels, as shown.</a:t>
            </a:r>
          </a:p>
          <a:p>
            <a:pPr marL="0" marR="0" lvl="0" indent="0" defTabSz="914400" rtl="0" eaLnBrk="0" fontAlgn="base" latinLnBrk="0" hangingPunct="0">
              <a:spcBef>
                <a:spcPct val="0"/>
              </a:spcBef>
              <a:spcAft>
                <a:spcPts val="600"/>
              </a:spcAft>
              <a:buClrTx/>
              <a:buSzTx/>
              <a:buFontTx/>
              <a:buNone/>
              <a:tabLst/>
            </a:pPr>
            <a:endParaRPr kumimoji="0" lang="en-US" altLang="ja-JP" sz="2200" b="0" i="0" u="none" strike="noStrike" cap="none" normalizeH="0" baseline="0">
              <a:ln>
                <a:noFill/>
              </a:ln>
              <a:effectLst/>
              <a:latin typeface="Arial" panose="020B0604020202020204" pitchFamily="34" charset="0"/>
              <a:cs typeface="Arial" panose="020B0604020202020204" pitchFamily="34" charset="0"/>
            </a:endParaRPr>
          </a:p>
        </p:txBody>
      </p:sp>
      <p:pic>
        <p:nvPicPr>
          <p:cNvPr id="5" name="Picture 4" descr="A black and white illustration of a salt shaker&#10;&#10;Description automatically generated">
            <a:extLst>
              <a:ext uri="{FF2B5EF4-FFF2-40B4-BE49-F238E27FC236}">
                <a16:creationId xmlns:a16="http://schemas.microsoft.com/office/drawing/2014/main" id="{0034A159-A98C-6593-08D6-3D1B08538A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6397" y="367823"/>
            <a:ext cx="2603605" cy="2873609"/>
          </a:xfrm>
          <a:prstGeom prst="rect">
            <a:avLst/>
          </a:prstGeom>
        </p:spPr>
      </p:pic>
      <p:pic>
        <p:nvPicPr>
          <p:cNvPr id="6" name="Picture 5" descr="A black and white illustration of a salt shaker&#10;&#10;Description automatically generated">
            <a:extLst>
              <a:ext uri="{FF2B5EF4-FFF2-40B4-BE49-F238E27FC236}">
                <a16:creationId xmlns:a16="http://schemas.microsoft.com/office/drawing/2014/main" id="{890206A9-6884-5EF4-B4D4-B378BE57EA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4328" y="466664"/>
            <a:ext cx="2603605" cy="2675927"/>
          </a:xfrm>
          <a:prstGeom prst="rect">
            <a:avLst/>
          </a:prstGeom>
        </p:spPr>
      </p:pic>
      <p:pic>
        <p:nvPicPr>
          <p:cNvPr id="7" name="Picture 6" descr="A white paper with a black background&#10;&#10;Description automatically generated">
            <a:extLst>
              <a:ext uri="{FF2B5EF4-FFF2-40B4-BE49-F238E27FC236}">
                <a16:creationId xmlns:a16="http://schemas.microsoft.com/office/drawing/2014/main" id="{6F2B7813-F053-682A-EC7C-437CA6ACAE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3730" y="3616569"/>
            <a:ext cx="3326189" cy="1669097"/>
          </a:xfrm>
          <a:prstGeom prst="rect">
            <a:avLst/>
          </a:prstGeom>
        </p:spPr>
      </p:pic>
    </p:spTree>
    <p:extLst>
      <p:ext uri="{BB962C8B-B14F-4D97-AF65-F5344CB8AC3E}">
        <p14:creationId xmlns:p14="http://schemas.microsoft.com/office/powerpoint/2010/main" val="411552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60">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3DB17-5B81-E535-BD24-782E3DAF97CA}"/>
              </a:ext>
            </a:extLst>
          </p:cNvPr>
          <p:cNvSpPr>
            <a:spLocks noGrp="1"/>
          </p:cNvSpPr>
          <p:nvPr>
            <p:ph type="title"/>
          </p:nvPr>
        </p:nvSpPr>
        <p:spPr>
          <a:xfrm>
            <a:off x="612648" y="365125"/>
            <a:ext cx="5295015" cy="2063808"/>
          </a:xfrm>
        </p:spPr>
        <p:txBody>
          <a:bodyPr anchor="b">
            <a:normAutofit/>
          </a:bodyPr>
          <a:lstStyle/>
          <a:p>
            <a:pPr marL="0" marR="0" lvl="0" indent="0" defTabSz="914400" rtl="0" eaLnBrk="0" fontAlgn="base" latinLnBrk="0" hangingPunct="0">
              <a:spcBef>
                <a:spcPct val="0"/>
              </a:spcBef>
              <a:spcAft>
                <a:spcPct val="0"/>
              </a:spcAft>
              <a:buClrTx/>
              <a:buSzTx/>
              <a:buFontTx/>
              <a:buNone/>
              <a:tabLst/>
            </a:pPr>
            <a:r>
              <a:rPr lang="en-US" altLang="ja-JP" sz="5400" b="1" dirty="0">
                <a:latin typeface="Arial" panose="020B0604020202020204" pitchFamily="34" charset="0"/>
                <a:ea typeface="Calibri" panose="020F0502020204030204" pitchFamily="34" charset="0"/>
              </a:rPr>
              <a:t>B</a:t>
            </a:r>
            <a:r>
              <a:rPr kumimoji="0" lang="en-US" altLang="ja-JP" sz="5400" b="1" i="0" u="none" strike="noStrike" cap="none" normalizeH="0" baseline="0" dirty="0">
                <a:ln>
                  <a:noFill/>
                </a:ln>
                <a:effectLst/>
                <a:latin typeface="Arial" panose="020B0604020202020204" pitchFamily="34" charset="0"/>
                <a:ea typeface="Calibri" panose="020F0502020204030204" pitchFamily="34" charset="0"/>
              </a:rPr>
              <a:t>alloons and other items</a:t>
            </a:r>
            <a:endParaRPr kumimoji="0" lang="en-US" altLang="ja-JP" sz="5400" b="0" i="0" u="none" strike="noStrike" cap="none" normalizeH="0" baseline="0" dirty="0">
              <a:ln>
                <a:noFill/>
              </a:ln>
              <a:effectLst/>
              <a:latin typeface="Arial" panose="020B0604020202020204" pitchFamily="34" charset="0"/>
            </a:endParaRPr>
          </a:p>
        </p:txBody>
      </p:sp>
      <p:sp>
        <p:nvSpPr>
          <p:cNvPr id="2063"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91DA44-4AC1-9248-F36D-31990443A511}"/>
              </a:ext>
            </a:extLst>
          </p:cNvPr>
          <p:cNvSpPr>
            <a:spLocks noGrp="1"/>
          </p:cNvSpPr>
          <p:nvPr>
            <p:ph idx="1"/>
          </p:nvPr>
        </p:nvSpPr>
        <p:spPr>
          <a:xfrm>
            <a:off x="612648" y="2908005"/>
            <a:ext cx="5295015" cy="3268957"/>
          </a:xfrm>
        </p:spPr>
        <p:txBody>
          <a:bodyPr>
            <a:normAutofit/>
          </a:bodyPr>
          <a:lstStyle/>
          <a:p>
            <a:pPr marL="0" indent="0" eaLnBrk="0" fontAlgn="base" hangingPunct="0">
              <a:spcBef>
                <a:spcPct val="0"/>
              </a:spcBef>
              <a:spcAft>
                <a:spcPts val="600"/>
              </a:spcAft>
              <a:buNone/>
            </a:pPr>
            <a:r>
              <a:rPr lang="en-US" sz="2200">
                <a:effectLst/>
                <a:latin typeface="Calibri" panose="020F0502020204030204" pitchFamily="34" charset="0"/>
                <a:ea typeface="Calibri" panose="020F0502020204030204" pitchFamily="34" charset="0"/>
              </a:rPr>
              <a:t>Pour a small amount of salt on a piece of paper towel, and a small amount of pepper on another paper towel. </a:t>
            </a:r>
          </a:p>
          <a:p>
            <a:pPr marL="0" indent="0" eaLnBrk="0" fontAlgn="base" hangingPunct="0">
              <a:spcBef>
                <a:spcPct val="0"/>
              </a:spcBef>
              <a:spcAft>
                <a:spcPts val="600"/>
              </a:spcAft>
              <a:buNone/>
            </a:pPr>
            <a:endParaRPr lang="en-US" sz="2200">
              <a:latin typeface="Calibri" panose="020F0502020204030204" pitchFamily="34" charset="0"/>
              <a:ea typeface="Calibri" panose="020F0502020204030204" pitchFamily="34" charset="0"/>
            </a:endParaRPr>
          </a:p>
          <a:p>
            <a:pPr marL="0" indent="0" eaLnBrk="0" fontAlgn="base" hangingPunct="0">
              <a:spcBef>
                <a:spcPct val="0"/>
              </a:spcBef>
              <a:spcAft>
                <a:spcPts val="600"/>
              </a:spcAft>
              <a:buNone/>
            </a:pPr>
            <a:r>
              <a:rPr lang="en-US" sz="2200">
                <a:effectLst/>
                <a:latin typeface="Calibri" panose="020F0502020204030204" pitchFamily="34" charset="0"/>
                <a:ea typeface="Calibri" panose="020F0502020204030204" pitchFamily="34" charset="0"/>
              </a:rPr>
              <a:t>Put the soda can or a piece of aluminum foil next to the paper towels, as shown.</a:t>
            </a:r>
          </a:p>
          <a:p>
            <a:pPr marL="0" marR="0" lvl="0" indent="0" defTabSz="914400" rtl="0" eaLnBrk="0" fontAlgn="base" latinLnBrk="0" hangingPunct="0">
              <a:spcBef>
                <a:spcPct val="0"/>
              </a:spcBef>
              <a:spcAft>
                <a:spcPts val="600"/>
              </a:spcAft>
              <a:buClrTx/>
              <a:buSzTx/>
              <a:buFontTx/>
              <a:buNone/>
              <a:tabLst/>
            </a:pPr>
            <a:endParaRPr kumimoji="0" lang="en-US" altLang="ja-JP" sz="2200" b="0" i="0" u="none" strike="noStrike" cap="none" normalizeH="0" baseline="0">
              <a:ln>
                <a:noFill/>
              </a:ln>
              <a:effectLst/>
              <a:latin typeface="Arial" panose="020B0604020202020204" pitchFamily="34" charset="0"/>
              <a:cs typeface="Arial" panose="020B0604020202020204" pitchFamily="34" charset="0"/>
            </a:endParaRPr>
          </a:p>
        </p:txBody>
      </p:sp>
      <p:pic>
        <p:nvPicPr>
          <p:cNvPr id="5" name="Picture 4" descr="A black and white illustration of a salt shaker&#10;&#10;Description automatically generated">
            <a:extLst>
              <a:ext uri="{FF2B5EF4-FFF2-40B4-BE49-F238E27FC236}">
                <a16:creationId xmlns:a16="http://schemas.microsoft.com/office/drawing/2014/main" id="{0034A159-A98C-6593-08D6-3D1B08538A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6397" y="367823"/>
            <a:ext cx="2603605" cy="2873609"/>
          </a:xfrm>
          <a:prstGeom prst="rect">
            <a:avLst/>
          </a:prstGeom>
        </p:spPr>
      </p:pic>
      <p:pic>
        <p:nvPicPr>
          <p:cNvPr id="6" name="Picture 5" descr="A black and white illustration of a salt shaker&#10;&#10;Description automatically generated">
            <a:extLst>
              <a:ext uri="{FF2B5EF4-FFF2-40B4-BE49-F238E27FC236}">
                <a16:creationId xmlns:a16="http://schemas.microsoft.com/office/drawing/2014/main" id="{890206A9-6884-5EF4-B4D4-B378BE57EA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4328" y="466664"/>
            <a:ext cx="2603605" cy="2675927"/>
          </a:xfrm>
          <a:prstGeom prst="rect">
            <a:avLst/>
          </a:prstGeom>
        </p:spPr>
      </p:pic>
      <p:pic>
        <p:nvPicPr>
          <p:cNvPr id="7" name="Picture 6" descr="A white paper with a black background&#10;&#10;Description automatically generated">
            <a:extLst>
              <a:ext uri="{FF2B5EF4-FFF2-40B4-BE49-F238E27FC236}">
                <a16:creationId xmlns:a16="http://schemas.microsoft.com/office/drawing/2014/main" id="{6F2B7813-F053-682A-EC7C-437CA6ACAE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3730" y="3616569"/>
            <a:ext cx="3326189" cy="1669097"/>
          </a:xfrm>
          <a:prstGeom prst="rect">
            <a:avLst/>
          </a:prstGeom>
        </p:spPr>
      </p:pic>
    </p:spTree>
    <p:extLst>
      <p:ext uri="{BB962C8B-B14F-4D97-AF65-F5344CB8AC3E}">
        <p14:creationId xmlns:p14="http://schemas.microsoft.com/office/powerpoint/2010/main" val="1465179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9ED092C0-7570-00CD-677A-60C81C0B9535}"/>
              </a:ext>
            </a:extLst>
          </p:cNvPr>
          <p:cNvSpPr>
            <a:spLocks noGrp="1"/>
          </p:cNvSpPr>
          <p:nvPr>
            <p:ph type="title"/>
          </p:nvPr>
        </p:nvSpPr>
        <p:spPr>
          <a:xfrm>
            <a:off x="630936" y="639520"/>
            <a:ext cx="3429000" cy="1719072"/>
          </a:xfrm>
        </p:spPr>
        <p:txBody>
          <a:bodyPr vert="horz" lIns="91440" tIns="45720" rIns="91440" bIns="45720" rtlCol="0" anchor="b">
            <a:normAutofit/>
          </a:bodyPr>
          <a:lstStyle/>
          <a:p>
            <a:pPr marL="0" marR="0" lvl="0" indent="0" fontAlgn="base">
              <a:spcAft>
                <a:spcPct val="0"/>
              </a:spcAft>
              <a:buClrTx/>
              <a:buSzTx/>
              <a:tabLst/>
            </a:pPr>
            <a:r>
              <a:rPr lang="en-US" altLang="ja-JP" sz="4600" b="1" kern="1200">
                <a:solidFill>
                  <a:schemeClr val="tx1"/>
                </a:solidFill>
                <a:latin typeface="+mj-lt"/>
                <a:ea typeface="+mj-ea"/>
                <a:cs typeface="+mj-cs"/>
              </a:rPr>
              <a:t>B</a:t>
            </a:r>
            <a:r>
              <a:rPr kumimoji="0" lang="en-US" altLang="ja-JP" sz="4600" b="1" i="0" u="none" strike="noStrike" kern="1200" cap="none" normalizeH="0" baseline="0">
                <a:ln>
                  <a:noFill/>
                </a:ln>
                <a:solidFill>
                  <a:schemeClr val="tx1"/>
                </a:solidFill>
                <a:effectLst/>
                <a:latin typeface="+mj-lt"/>
                <a:ea typeface="+mj-ea"/>
                <a:cs typeface="+mj-cs"/>
              </a:rPr>
              <a:t>alloons and other items</a:t>
            </a:r>
            <a:endParaRPr kumimoji="0" lang="en-US" altLang="ja-JP" sz="4600" b="0" i="0" u="none" strike="noStrike" kern="1200" cap="none" normalizeH="0" baseline="0">
              <a:ln>
                <a:noFill/>
              </a:ln>
              <a:solidFill>
                <a:schemeClr val="tx1"/>
              </a:solidFill>
              <a:effectLst/>
              <a:latin typeface="+mj-lt"/>
              <a:ea typeface="+mj-ea"/>
              <a:cs typeface="+mj-cs"/>
            </a:endParaRPr>
          </a:p>
        </p:txBody>
      </p:sp>
      <p:sp>
        <p:nvSpPr>
          <p:cNvPr id="2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51AD058-DCA4-EAC6-F3DD-261FDDEFAE10}"/>
              </a:ext>
            </a:extLst>
          </p:cNvPr>
          <p:cNvSpPr txBox="1"/>
          <p:nvPr/>
        </p:nvSpPr>
        <p:spPr>
          <a:xfrm>
            <a:off x="630936" y="2807208"/>
            <a:ext cx="3429000" cy="3410712"/>
          </a:xfrm>
          <a:prstGeom prst="rect">
            <a:avLst/>
          </a:prstGeom>
        </p:spPr>
        <p:txBody>
          <a:bodyPr vert="horz" lIns="91440" tIns="45720" rIns="91440" bIns="45720" rtlCol="0" anchor="t">
            <a:normAutofit/>
          </a:bodyPr>
          <a:lstStyle/>
          <a:p>
            <a:pPr marL="0" marR="0" indent="-228600">
              <a:lnSpc>
                <a:spcPct val="90000"/>
              </a:lnSpc>
              <a:spcBef>
                <a:spcPts val="1200"/>
              </a:spcBef>
              <a:spcAft>
                <a:spcPts val="1200"/>
              </a:spcAft>
              <a:buFont typeface="Arial" panose="020B0604020202020204" pitchFamily="34" charset="0"/>
              <a:buChar char="•"/>
            </a:pPr>
            <a:r>
              <a:rPr lang="en-US" sz="1900">
                <a:effectLst/>
              </a:rPr>
              <a:t>Hold one </a:t>
            </a:r>
            <a:r>
              <a:rPr lang="en-US" sz="1900" i="1">
                <a:effectLst/>
              </a:rPr>
              <a:t>uncharged </a:t>
            </a:r>
            <a:r>
              <a:rPr lang="en-US" sz="1900">
                <a:effectLst/>
              </a:rPr>
              <a:t>balloon a few inches over each item, one at a time. Describe what you see in the chart below and circle if the item is attracted to the balloon. </a:t>
            </a:r>
          </a:p>
          <a:p>
            <a:pPr marL="0" marR="0" indent="-228600">
              <a:lnSpc>
                <a:spcPct val="90000"/>
              </a:lnSpc>
              <a:spcBef>
                <a:spcPts val="1200"/>
              </a:spcBef>
              <a:spcAft>
                <a:spcPts val="1200"/>
              </a:spcAft>
              <a:buFont typeface="Arial" panose="020B0604020202020204" pitchFamily="34" charset="0"/>
              <a:buChar char="•"/>
            </a:pPr>
            <a:r>
              <a:rPr lang="en-US" sz="1900">
                <a:effectLst/>
              </a:rPr>
              <a:t>Charge a balloon by rubbing it with the wool cloth. Again, hold it over each item. Fill in the second line of the chart. </a:t>
            </a:r>
          </a:p>
        </p:txBody>
      </p:sp>
      <p:pic>
        <p:nvPicPr>
          <p:cNvPr id="5" name="Content Placeholder 4">
            <a:extLst>
              <a:ext uri="{FF2B5EF4-FFF2-40B4-BE49-F238E27FC236}">
                <a16:creationId xmlns:a16="http://schemas.microsoft.com/office/drawing/2014/main" id="{C30E54BD-A7B8-62FB-A3FF-62582A80E68F}"/>
              </a:ext>
            </a:extLst>
          </p:cNvPr>
          <p:cNvPicPr>
            <a:picLocks noGrp="1" noChangeAspect="1"/>
          </p:cNvPicPr>
          <p:nvPr>
            <p:ph idx="1"/>
          </p:nvPr>
        </p:nvPicPr>
        <p:blipFill>
          <a:blip r:embed="rId2"/>
          <a:stretch>
            <a:fillRect/>
          </a:stretch>
        </p:blipFill>
        <p:spPr>
          <a:xfrm>
            <a:off x="4654296" y="1219810"/>
            <a:ext cx="6903720" cy="4418379"/>
          </a:xfrm>
          <a:prstGeom prst="rect">
            <a:avLst/>
          </a:prstGeom>
        </p:spPr>
      </p:pic>
      <p:sp>
        <p:nvSpPr>
          <p:cNvPr id="9" name="TextBox 8">
            <a:extLst>
              <a:ext uri="{FF2B5EF4-FFF2-40B4-BE49-F238E27FC236}">
                <a16:creationId xmlns:a16="http://schemas.microsoft.com/office/drawing/2014/main" id="{8C8C63CE-A7DC-3008-E0B9-3B9544F2AACC}"/>
              </a:ext>
            </a:extLst>
          </p:cNvPr>
          <p:cNvSpPr txBox="1"/>
          <p:nvPr/>
        </p:nvSpPr>
        <p:spPr>
          <a:xfrm>
            <a:off x="4059936" y="6086805"/>
            <a:ext cx="7696635" cy="369332"/>
          </a:xfrm>
          <a:prstGeom prst="rect">
            <a:avLst/>
          </a:prstGeom>
          <a:noFill/>
        </p:spPr>
        <p:txBody>
          <a:bodyPr wrap="square" rtlCol="0">
            <a:spAutoFit/>
          </a:bodyPr>
          <a:lstStyle/>
          <a:p>
            <a:r>
              <a:rPr lang="en-US" dirty="0"/>
              <a:t>Did you hear anything when you held the charged balloon over the  items?</a:t>
            </a:r>
          </a:p>
        </p:txBody>
      </p:sp>
    </p:spTree>
    <p:extLst>
      <p:ext uri="{BB962C8B-B14F-4D97-AF65-F5344CB8AC3E}">
        <p14:creationId xmlns:p14="http://schemas.microsoft.com/office/powerpoint/2010/main" val="390370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374408-7BC9-630F-6E13-02308D6FEC8D}"/>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4200" dirty="0"/>
              <a:t>Let’s read an article that will help us explain what we saw with the balloons.</a:t>
            </a:r>
            <a:br>
              <a:rPr lang="en-US" sz="4200" dirty="0"/>
            </a:br>
            <a:br>
              <a:rPr lang="en-US" sz="4200" dirty="0"/>
            </a:br>
            <a:endParaRPr lang="en-US" sz="4200" dirty="0"/>
          </a:p>
        </p:txBody>
      </p:sp>
      <p:sp>
        <p:nvSpPr>
          <p:cNvPr id="4" name="Content Placeholder 3">
            <a:extLst>
              <a:ext uri="{FF2B5EF4-FFF2-40B4-BE49-F238E27FC236}">
                <a16:creationId xmlns:a16="http://schemas.microsoft.com/office/drawing/2014/main" id="{F871DE03-61A0-2085-8486-53137C33D947}"/>
              </a:ext>
            </a:extLst>
          </p:cNvPr>
          <p:cNvSpPr>
            <a:spLocks noGrp="1"/>
          </p:cNvSpPr>
          <p:nvPr>
            <p:ph idx="1"/>
          </p:nvPr>
        </p:nvSpPr>
        <p:spPr>
          <a:xfrm>
            <a:off x="5297760" y="4636008"/>
            <a:ext cx="6251111" cy="1572768"/>
          </a:xfrm>
        </p:spPr>
        <p:txBody>
          <a:bodyPr vert="horz" lIns="91440" tIns="45720" rIns="91440" bIns="45720" rtlCol="0">
            <a:normAutofit/>
          </a:bodyPr>
          <a:lstStyle/>
          <a:p>
            <a:pPr marL="0" indent="0">
              <a:buNone/>
            </a:pPr>
            <a:r>
              <a:rPr lang="en-US" sz="8000" dirty="0"/>
              <a:t>It’s Electric!</a:t>
            </a:r>
          </a:p>
        </p:txBody>
      </p:sp>
      <p:pic>
        <p:nvPicPr>
          <p:cNvPr id="7" name="Picture 6" descr="Lightning on a dark background">
            <a:extLst>
              <a:ext uri="{FF2B5EF4-FFF2-40B4-BE49-F238E27FC236}">
                <a16:creationId xmlns:a16="http://schemas.microsoft.com/office/drawing/2014/main" id="{062413AD-14D8-48DA-B5B7-011F0646C714}"/>
              </a:ext>
            </a:extLst>
          </p:cNvPr>
          <p:cNvPicPr>
            <a:picLocks noChangeAspect="1"/>
          </p:cNvPicPr>
          <p:nvPr/>
        </p:nvPicPr>
        <p:blipFill rotWithShape="1">
          <a:blip r:embed="rId2">
            <a:extLst>
              <a:ext uri="{28A0092B-C50C-407E-A947-70E740481C1C}">
                <a14:useLocalDpi xmlns:a14="http://schemas.microsoft.com/office/drawing/2010/main" val="0"/>
              </a:ext>
            </a:extLst>
          </a:blip>
          <a:srcRect l="600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195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white cloud with a black background&#10;&#10;Description automatically generated">
            <a:extLst>
              <a:ext uri="{FF2B5EF4-FFF2-40B4-BE49-F238E27FC236}">
                <a16:creationId xmlns:a16="http://schemas.microsoft.com/office/drawing/2014/main" id="{FE3BB4EA-F932-D034-22EB-BF3A911A7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41339" y="0"/>
            <a:ext cx="4521442" cy="3429000"/>
          </a:xfrm>
          <a:prstGeom prst="rect">
            <a:avLst/>
          </a:prstGeom>
        </p:spPr>
      </p:pic>
      <p:sp>
        <p:nvSpPr>
          <p:cNvPr id="2" name="Title 1">
            <a:extLst>
              <a:ext uri="{FF2B5EF4-FFF2-40B4-BE49-F238E27FC236}">
                <a16:creationId xmlns:a16="http://schemas.microsoft.com/office/drawing/2014/main" id="{9A80BEB4-7DAD-296E-87E4-480ACB2FE83D}"/>
              </a:ext>
            </a:extLst>
          </p:cNvPr>
          <p:cNvSpPr>
            <a:spLocks noGrp="1"/>
          </p:cNvSpPr>
          <p:nvPr>
            <p:ph type="title"/>
          </p:nvPr>
        </p:nvSpPr>
        <p:spPr>
          <a:xfrm>
            <a:off x="6739128" y="638089"/>
            <a:ext cx="4818888" cy="1476801"/>
          </a:xfrm>
        </p:spPr>
        <p:txBody>
          <a:bodyPr anchor="b">
            <a:normAutofit/>
          </a:bodyPr>
          <a:lstStyle/>
          <a:p>
            <a:r>
              <a:rPr lang="en-US" sz="5000"/>
              <a:t>But first… a reading skill</a:t>
            </a:r>
          </a:p>
        </p:txBody>
      </p:sp>
      <p:pic>
        <p:nvPicPr>
          <p:cNvPr id="7" name="Picture 6" descr="A cartoon of a child reading a book&#10;&#10;Description automatically generated">
            <a:extLst>
              <a:ext uri="{FF2B5EF4-FFF2-40B4-BE49-F238E27FC236}">
                <a16:creationId xmlns:a16="http://schemas.microsoft.com/office/drawing/2014/main" id="{052786EC-E6EB-47F6-0F46-CE4019EB40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8103" y="2834228"/>
            <a:ext cx="3567041" cy="3612194"/>
          </a:xfrm>
          <a:prstGeom prst="rect">
            <a:avLst/>
          </a:prstGeom>
        </p:spPr>
      </p:pic>
      <p:sp>
        <p:nvSpPr>
          <p:cNvPr id="14"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653CD0-FCAB-A057-7A96-9C6E23D122FF}"/>
              </a:ext>
            </a:extLst>
          </p:cNvPr>
          <p:cNvSpPr>
            <a:spLocks noGrp="1"/>
          </p:cNvSpPr>
          <p:nvPr>
            <p:ph idx="1"/>
          </p:nvPr>
        </p:nvSpPr>
        <p:spPr>
          <a:xfrm>
            <a:off x="6739128" y="2664886"/>
            <a:ext cx="4818888" cy="3550789"/>
          </a:xfrm>
        </p:spPr>
        <p:txBody>
          <a:bodyPr anchor="t">
            <a:normAutofit/>
          </a:bodyPr>
          <a:lstStyle/>
          <a:p>
            <a:pPr marL="0" marR="0" indent="0" algn="ctr">
              <a:spcBef>
                <a:spcPts val="0"/>
              </a:spcBef>
              <a:spcAft>
                <a:spcPts val="800"/>
              </a:spcAft>
              <a:buNone/>
            </a:pPr>
            <a:r>
              <a:rPr lang="en-US" sz="2400" b="1" dirty="0">
                <a:effectLst/>
                <a:latin typeface="Helvetica Neue"/>
                <a:ea typeface="Helvetica Neue"/>
                <a:cs typeface="Helvetica Neue"/>
              </a:rPr>
              <a:t>Picturing as you Read</a:t>
            </a:r>
          </a:p>
          <a:p>
            <a:pPr marL="0" marR="0" indent="0" algn="ctr">
              <a:spcBef>
                <a:spcPts val="0"/>
              </a:spcBef>
              <a:spcAft>
                <a:spcPts val="800"/>
              </a:spcAft>
              <a:buNone/>
            </a:pPr>
            <a:endParaRPr lang="en-US" sz="2400" dirty="0">
              <a:effectLst/>
              <a:latin typeface="Helvetica Neue"/>
              <a:ea typeface="Helvetica Neue"/>
              <a:cs typeface="Helvetica Neue"/>
            </a:endParaRPr>
          </a:p>
          <a:p>
            <a:pPr marL="0" marR="0" indent="0" algn="ctr">
              <a:spcBef>
                <a:spcPts val="0"/>
              </a:spcBef>
              <a:spcAft>
                <a:spcPts val="800"/>
              </a:spcAft>
              <a:buNone/>
            </a:pPr>
            <a:endParaRPr lang="en-US" sz="2400" dirty="0">
              <a:latin typeface="Helvetica Neue"/>
              <a:ea typeface="Helvetica Neue"/>
              <a:cs typeface="Helvetica Neue"/>
            </a:endParaRPr>
          </a:p>
          <a:p>
            <a:pPr marL="0" marR="0" indent="0" algn="ctr">
              <a:spcBef>
                <a:spcPts val="0"/>
              </a:spcBef>
              <a:spcAft>
                <a:spcPts val="800"/>
              </a:spcAft>
              <a:buNone/>
            </a:pPr>
            <a:r>
              <a:rPr lang="en-US" sz="2400" dirty="0">
                <a:effectLst/>
                <a:latin typeface="Helvetica Neue"/>
                <a:ea typeface="Helvetica Neue"/>
                <a:cs typeface="Helvetica Neue"/>
              </a:rPr>
              <a:t>Science texts often describe situations. If we make a picture of them in our heads as we read, it helps us understand.</a:t>
            </a:r>
            <a:endParaRPr lang="en-US" sz="2400" dirty="0">
              <a:effectLst/>
              <a:latin typeface="Calibri" panose="020F0502020204030204" pitchFamily="34" charset="0"/>
              <a:ea typeface="Calibri" panose="020F0502020204030204" pitchFamily="34" charset="0"/>
            </a:endParaRPr>
          </a:p>
          <a:p>
            <a:endParaRPr lang="en-US" sz="2200" dirty="0"/>
          </a:p>
        </p:txBody>
      </p:sp>
      <p:pic>
        <p:nvPicPr>
          <p:cNvPr id="11" name="Picture 10" descr="A group of balloons on a black background&#10;&#10;Description automatically generated">
            <a:extLst>
              <a:ext uri="{FF2B5EF4-FFF2-40B4-BE49-F238E27FC236}">
                <a16:creationId xmlns:a16="http://schemas.microsoft.com/office/drawing/2014/main" id="{7E0F8AEF-E124-E690-AE9D-1051F62C16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14643">
            <a:off x="1209740" y="193351"/>
            <a:ext cx="2103769" cy="2366278"/>
          </a:xfrm>
          <a:prstGeom prst="rect">
            <a:avLst/>
          </a:prstGeom>
        </p:spPr>
      </p:pic>
    </p:spTree>
    <p:extLst>
      <p:ext uri="{BB962C8B-B14F-4D97-AF65-F5344CB8AC3E}">
        <p14:creationId xmlns:p14="http://schemas.microsoft.com/office/powerpoint/2010/main" val="4107567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F5CF-6708-DAC5-125B-EDC3BC1DC77A}"/>
              </a:ext>
            </a:extLst>
          </p:cNvPr>
          <p:cNvSpPr>
            <a:spLocks noGrp="1"/>
          </p:cNvSpPr>
          <p:nvPr>
            <p:ph type="title"/>
          </p:nvPr>
        </p:nvSpPr>
        <p:spPr/>
        <p:txBody>
          <a:bodyPr/>
          <a:lstStyle/>
          <a:p>
            <a:r>
              <a:rPr lang="en-US" b="1" dirty="0"/>
              <a:t>It’s Electric!</a:t>
            </a:r>
          </a:p>
        </p:txBody>
      </p:sp>
      <p:sp>
        <p:nvSpPr>
          <p:cNvPr id="3" name="Content Placeholder 2">
            <a:extLst>
              <a:ext uri="{FF2B5EF4-FFF2-40B4-BE49-F238E27FC236}">
                <a16:creationId xmlns:a16="http://schemas.microsoft.com/office/drawing/2014/main" id="{B3BC33CA-1750-0F67-2CBA-91D598FF4046}"/>
              </a:ext>
            </a:extLst>
          </p:cNvPr>
          <p:cNvSpPr>
            <a:spLocks noGrp="1"/>
          </p:cNvSpPr>
          <p:nvPr>
            <p:ph idx="1"/>
          </p:nvPr>
        </p:nvSpPr>
        <p:spPr>
          <a:xfrm>
            <a:off x="838200" y="1825625"/>
            <a:ext cx="10795612" cy="4351338"/>
          </a:xfrm>
        </p:spPr>
        <p:txBody>
          <a:bodyPr>
            <a:normAutofit/>
          </a:bodyPr>
          <a:lstStyle/>
          <a:p>
            <a:pPr marL="0" marR="0" indent="0">
              <a:lnSpc>
                <a:spcPct val="107000"/>
              </a:lnSpc>
              <a:spcBef>
                <a:spcPts val="0"/>
              </a:spcBef>
              <a:spcAft>
                <a:spcPts val="800"/>
              </a:spcAft>
              <a:buNone/>
            </a:pPr>
            <a:r>
              <a:rPr lang="en-US" sz="3200" dirty="0">
                <a:solidFill>
                  <a:srgbClr val="000000"/>
                </a:solidFill>
                <a:effectLst/>
                <a:ea typeface="Comic Sans MS" panose="030F0702030302020204" pitchFamily="66" charset="0"/>
                <a:cs typeface="Comic Sans MS" panose="030F0702030302020204" pitchFamily="66" charset="0"/>
              </a:rPr>
              <a:t>Have you ever grabbed a doorknob and felt a shock? Maybe you shook hands with a friend and she yelled, "Ouch! You shocked me!" When you feel a shock, it hurts, because energy is surging into your body. That energy is called electricity. </a:t>
            </a:r>
            <a:endParaRPr lang="en-US" sz="3200" dirty="0">
              <a:effectLst/>
              <a:ea typeface="Calibri" panose="020F0502020204030204" pitchFamily="34" charset="0"/>
            </a:endParaRPr>
          </a:p>
          <a:p>
            <a:pPr marL="0" indent="0">
              <a:buNone/>
            </a:pPr>
            <a:endParaRPr lang="en-US" sz="4400" dirty="0"/>
          </a:p>
        </p:txBody>
      </p:sp>
    </p:spTree>
    <p:extLst>
      <p:ext uri="{BB962C8B-B14F-4D97-AF65-F5344CB8AC3E}">
        <p14:creationId xmlns:p14="http://schemas.microsoft.com/office/powerpoint/2010/main" val="411161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02993CD-B891-3AAD-052D-3894CAA4B57A}"/>
              </a:ext>
            </a:extLst>
          </p:cNvPr>
          <p:cNvPicPr>
            <a:picLocks noGrp="1" noChangeAspect="1"/>
          </p:cNvPicPr>
          <p:nvPr>
            <p:ph idx="1"/>
          </p:nvPr>
        </p:nvPicPr>
        <p:blipFill>
          <a:blip r:embed="rId2"/>
          <a:stretch>
            <a:fillRect/>
          </a:stretch>
        </p:blipFill>
        <p:spPr>
          <a:xfrm>
            <a:off x="4215679" y="340518"/>
            <a:ext cx="7352139" cy="6176963"/>
          </a:xfrm>
        </p:spPr>
      </p:pic>
      <p:cxnSp>
        <p:nvCxnSpPr>
          <p:cNvPr id="7" name="Straight Arrow Connector 6">
            <a:extLst>
              <a:ext uri="{FF2B5EF4-FFF2-40B4-BE49-F238E27FC236}">
                <a16:creationId xmlns:a16="http://schemas.microsoft.com/office/drawing/2014/main" id="{8E2FDD1C-3754-B01A-3420-8A38C22C1206}"/>
              </a:ext>
            </a:extLst>
          </p:cNvPr>
          <p:cNvCxnSpPr>
            <a:cxnSpLocks/>
          </p:cNvCxnSpPr>
          <p:nvPr/>
        </p:nvCxnSpPr>
        <p:spPr>
          <a:xfrm flipH="1">
            <a:off x="8185533" y="3170102"/>
            <a:ext cx="539827" cy="517793"/>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51E973E8-D9AD-F423-04FF-BC4D1972C36B}"/>
              </a:ext>
            </a:extLst>
          </p:cNvPr>
          <p:cNvSpPr txBox="1"/>
          <p:nvPr/>
        </p:nvSpPr>
        <p:spPr>
          <a:xfrm>
            <a:off x="374574" y="584779"/>
            <a:ext cx="3128790" cy="2215991"/>
          </a:xfrm>
          <a:prstGeom prst="rect">
            <a:avLst/>
          </a:prstGeom>
          <a:solidFill>
            <a:schemeClr val="accent2"/>
          </a:solidFill>
          <a:ln>
            <a:solidFill>
              <a:schemeClr val="tx1"/>
            </a:solidFill>
          </a:ln>
        </p:spPr>
        <p:txBody>
          <a:bodyPr wrap="square" rtlCol="0">
            <a:spAutoFit/>
          </a:bodyPr>
          <a:lstStyle/>
          <a:p>
            <a:pPr algn="ctr"/>
            <a:r>
              <a:rPr lang="en-US" sz="2400" dirty="0">
                <a:effectLst/>
                <a:latin typeface="Helvetica Neue"/>
                <a:ea typeface="Helvetica Neue"/>
                <a:cs typeface="Helvetica Neue"/>
              </a:rPr>
              <a:t>Whenever you see an asterisk (star) in the article, notice what picture you are forming in your mind. </a:t>
            </a:r>
            <a:endParaRPr lang="en-US" sz="2400" dirty="0">
              <a:effectLst/>
              <a:latin typeface="Calibri" panose="020F0502020204030204" pitchFamily="34" charset="0"/>
              <a:ea typeface="Calibri" panose="020F0502020204030204" pitchFamily="34" charset="0"/>
            </a:endParaRPr>
          </a:p>
          <a:p>
            <a:pPr algn="ctr"/>
            <a:endParaRPr lang="en-US" dirty="0"/>
          </a:p>
        </p:txBody>
      </p:sp>
      <p:cxnSp>
        <p:nvCxnSpPr>
          <p:cNvPr id="10" name="Straight Arrow Connector 9">
            <a:extLst>
              <a:ext uri="{FF2B5EF4-FFF2-40B4-BE49-F238E27FC236}">
                <a16:creationId xmlns:a16="http://schemas.microsoft.com/office/drawing/2014/main" id="{908A3BA7-BC90-F035-F1E0-FEBE710260E9}"/>
              </a:ext>
            </a:extLst>
          </p:cNvPr>
          <p:cNvCxnSpPr>
            <a:cxnSpLocks/>
          </p:cNvCxnSpPr>
          <p:nvPr/>
        </p:nvCxnSpPr>
        <p:spPr>
          <a:xfrm flipH="1" flipV="1">
            <a:off x="9441455" y="4472848"/>
            <a:ext cx="407625" cy="286439"/>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687791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963BB7-C185-1062-55AF-4656BD6F5E0F}"/>
              </a:ext>
            </a:extLst>
          </p:cNvPr>
          <p:cNvSpPr/>
          <p:nvPr/>
        </p:nvSpPr>
        <p:spPr>
          <a:xfrm>
            <a:off x="2368627" y="0"/>
            <a:ext cx="7160963" cy="685799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2C429D1-1163-27B9-B27F-D68C9C12C954}"/>
              </a:ext>
            </a:extLst>
          </p:cNvPr>
          <p:cNvPicPr>
            <a:picLocks noGrp="1" noChangeAspect="1"/>
          </p:cNvPicPr>
          <p:nvPr>
            <p:ph idx="1"/>
          </p:nvPr>
        </p:nvPicPr>
        <p:blipFill>
          <a:blip r:embed="rId2"/>
          <a:stretch>
            <a:fillRect/>
          </a:stretch>
        </p:blipFill>
        <p:spPr>
          <a:xfrm>
            <a:off x="2641055" y="115153"/>
            <a:ext cx="6616106" cy="6627692"/>
          </a:xfrm>
        </p:spPr>
      </p:pic>
    </p:spTree>
    <p:extLst>
      <p:ext uri="{BB962C8B-B14F-4D97-AF65-F5344CB8AC3E}">
        <p14:creationId xmlns:p14="http://schemas.microsoft.com/office/powerpoint/2010/main" val="1619171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D8227-D193-1FA9-97CB-0CB3605C0FA9}"/>
              </a:ext>
            </a:extLst>
          </p:cNvPr>
          <p:cNvSpPr>
            <a:spLocks noGrp="1"/>
          </p:cNvSpPr>
          <p:nvPr>
            <p:ph type="title"/>
          </p:nvPr>
        </p:nvSpPr>
        <p:spPr/>
        <p:txBody>
          <a:bodyPr>
            <a:normAutofit fontScale="90000"/>
          </a:bodyPr>
          <a:lstStyle/>
          <a:p>
            <a:r>
              <a:rPr lang="en-US" sz="4400" dirty="0">
                <a:effectLst/>
                <a:latin typeface="Helvetica Neue"/>
                <a:ea typeface="Helvetica Neue"/>
                <a:cs typeface="Helvetica Neue"/>
              </a:rPr>
              <a:t>Writing Skill: Establishing the setting for a non-fiction narrative</a:t>
            </a:r>
            <a:br>
              <a:rPr lang="en-US" sz="4400" dirty="0">
                <a:effectLst/>
                <a:latin typeface="Calibri" panose="020F0502020204030204" pitchFamily="34" charset="0"/>
                <a:ea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3C54DDC1-3B0F-BE5F-99FE-505ACB951EB0}"/>
              </a:ext>
            </a:extLst>
          </p:cNvPr>
          <p:cNvSpPr>
            <a:spLocks noGrp="1"/>
          </p:cNvSpPr>
          <p:nvPr>
            <p:ph idx="1"/>
          </p:nvPr>
        </p:nvSpPr>
        <p:spPr>
          <a:xfrm>
            <a:off x="838200" y="1825625"/>
            <a:ext cx="10515600" cy="4762462"/>
          </a:xfrm>
        </p:spPr>
        <p:txBody>
          <a:bodyPr>
            <a:normAutofit fontScale="85000" lnSpcReduction="20000"/>
          </a:bodyPr>
          <a:lstStyle/>
          <a:p>
            <a:pPr marL="0" marR="0" indent="0">
              <a:lnSpc>
                <a:spcPct val="107000"/>
              </a:lnSpc>
              <a:spcBef>
                <a:spcPts val="0"/>
              </a:spcBef>
              <a:spcAft>
                <a:spcPts val="0"/>
              </a:spcAft>
              <a:buNone/>
            </a:pPr>
            <a:r>
              <a:rPr lang="en-US" sz="3000" b="1" dirty="0">
                <a:effectLst/>
                <a:latin typeface="Helvetica Neue"/>
                <a:ea typeface="Helvetica Neue"/>
                <a:cs typeface="Helvetica Neue"/>
              </a:rPr>
              <a:t>Writing Prompt: </a:t>
            </a:r>
            <a:endParaRPr lang="en-US" sz="3000" b="1" dirty="0">
              <a:effectLst/>
              <a:latin typeface="Calibri" panose="020F0502020204030204" pitchFamily="34" charset="0"/>
              <a:ea typeface="Calibri" panose="020F0502020204030204" pitchFamily="34" charset="0"/>
            </a:endParaRPr>
          </a:p>
          <a:p>
            <a:pPr marL="0" marR="0" indent="0">
              <a:lnSpc>
                <a:spcPct val="107000"/>
              </a:lnSpc>
              <a:spcBef>
                <a:spcPts val="0"/>
              </a:spcBef>
              <a:spcAft>
                <a:spcPts val="0"/>
              </a:spcAft>
              <a:buNone/>
            </a:pPr>
            <a:r>
              <a:rPr lang="en-US" sz="2600" dirty="0">
                <a:effectLst/>
                <a:latin typeface="Helvetica Neue"/>
                <a:ea typeface="Helvetica Neue"/>
                <a:cs typeface="Helvetica Neue"/>
              </a:rPr>
              <a:t>Describe a time that you experienced Static Electricity. It can be something that happened to you when you were younger, or it could be one of the experiences that you had in class working with the balloons. Describe where you were, what you did, what happened, and the science that explains why it happened. Use at least 4 of the vocabulary words from the word bank. </a:t>
            </a:r>
            <a:endParaRPr lang="en-US" sz="2600" dirty="0">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endParaRPr lang="en-US" sz="2600" dirty="0">
              <a:latin typeface="Helvetica Neue"/>
              <a:ea typeface="Calibri" panose="020F0502020204030204" pitchFamily="34" charset="0"/>
            </a:endParaRPr>
          </a:p>
          <a:p>
            <a:pPr marL="0" marR="0" indent="0">
              <a:lnSpc>
                <a:spcPct val="107000"/>
              </a:lnSpc>
              <a:spcBef>
                <a:spcPts val="0"/>
              </a:spcBef>
              <a:spcAft>
                <a:spcPts val="0"/>
              </a:spcAft>
              <a:buNone/>
            </a:pPr>
            <a:r>
              <a:rPr lang="en-US" sz="3000" b="1" dirty="0">
                <a:effectLst/>
                <a:latin typeface="Helvetica Neue"/>
                <a:ea typeface="Calibri" panose="020F0502020204030204" pitchFamily="34" charset="0"/>
              </a:rPr>
              <a:t>Reminder:</a:t>
            </a:r>
            <a:endParaRPr lang="en-US" sz="3000" b="1" dirty="0">
              <a:effectLst/>
              <a:latin typeface="Calibri" panose="020F0502020204030204" pitchFamily="34" charset="0"/>
              <a:ea typeface="Calibri" panose="020F0502020204030204" pitchFamily="34" charset="0"/>
            </a:endParaRPr>
          </a:p>
          <a:p>
            <a:pPr marL="0" marR="0" indent="0">
              <a:lnSpc>
                <a:spcPct val="107000"/>
              </a:lnSpc>
              <a:spcBef>
                <a:spcPts val="0"/>
              </a:spcBef>
              <a:spcAft>
                <a:spcPts val="0"/>
              </a:spcAft>
              <a:buNone/>
            </a:pPr>
            <a:r>
              <a:rPr lang="en-US" sz="2600" dirty="0">
                <a:latin typeface="Helvetica Neue"/>
                <a:ea typeface="Helvetica Neue"/>
                <a:cs typeface="Helvetica Neue"/>
              </a:rPr>
              <a:t>R</a:t>
            </a:r>
            <a:r>
              <a:rPr lang="en-US" sz="2600" dirty="0">
                <a:effectLst/>
                <a:latin typeface="Helvetica Neue"/>
                <a:ea typeface="Helvetica Neue"/>
                <a:cs typeface="Helvetica Neue"/>
              </a:rPr>
              <a:t>eaders will be trying to picture what is happening, just like you were trying to make pictures as you read the Static Electricity article</a:t>
            </a:r>
            <a:r>
              <a:rPr lang="en-US" sz="2600" dirty="0">
                <a:latin typeface="Helvetica Neue"/>
                <a:ea typeface="Helvetica Neue"/>
                <a:cs typeface="Helvetica Neue"/>
              </a:rPr>
              <a:t>!</a:t>
            </a:r>
          </a:p>
          <a:p>
            <a:pPr marL="0" marR="0" indent="0">
              <a:lnSpc>
                <a:spcPct val="107000"/>
              </a:lnSpc>
              <a:spcBef>
                <a:spcPts val="0"/>
              </a:spcBef>
              <a:spcAft>
                <a:spcPts val="0"/>
              </a:spcAft>
              <a:buNone/>
            </a:pPr>
            <a:endParaRPr lang="en-US" sz="2600" dirty="0">
              <a:latin typeface="Helvetica Neue"/>
              <a:ea typeface="Helvetica Neue"/>
              <a:cs typeface="Helvetica Neue"/>
            </a:endParaRPr>
          </a:p>
          <a:p>
            <a:pPr marL="0" marR="0" indent="0">
              <a:lnSpc>
                <a:spcPct val="107000"/>
              </a:lnSpc>
              <a:spcBef>
                <a:spcPts val="0"/>
              </a:spcBef>
              <a:spcAft>
                <a:spcPts val="0"/>
              </a:spcAft>
              <a:buNone/>
            </a:pPr>
            <a:r>
              <a:rPr lang="en-US" sz="2600" dirty="0">
                <a:effectLst/>
                <a:latin typeface="Helvetica Neue"/>
                <a:ea typeface="Helvetica Neue"/>
                <a:cs typeface="Helvetica Neue"/>
              </a:rPr>
              <a:t>Providing the setting for a narrative is an important part of helping your reader picture the event. The setting includes </a:t>
            </a:r>
            <a:r>
              <a:rPr lang="en-US" sz="2600" i="1" dirty="0">
                <a:effectLst/>
                <a:latin typeface="Helvetica Neue"/>
                <a:ea typeface="Helvetica Neue"/>
                <a:cs typeface="Helvetica Neue"/>
              </a:rPr>
              <a:t>where</a:t>
            </a:r>
            <a:r>
              <a:rPr lang="en-US" sz="2600" dirty="0">
                <a:effectLst/>
                <a:latin typeface="Helvetica Neue"/>
                <a:ea typeface="Helvetica Neue"/>
                <a:cs typeface="Helvetica Neue"/>
              </a:rPr>
              <a:t> something happened, </a:t>
            </a:r>
            <a:r>
              <a:rPr lang="en-US" sz="2600" i="1" dirty="0">
                <a:effectLst/>
                <a:latin typeface="Helvetica Neue"/>
                <a:ea typeface="Helvetica Neue"/>
                <a:cs typeface="Helvetica Neue"/>
              </a:rPr>
              <a:t>when</a:t>
            </a:r>
            <a:r>
              <a:rPr lang="en-US" sz="2600" dirty="0">
                <a:effectLst/>
                <a:latin typeface="Helvetica Neue"/>
                <a:ea typeface="Helvetica Neue"/>
                <a:cs typeface="Helvetica Neue"/>
              </a:rPr>
              <a:t> it happened, and </a:t>
            </a:r>
            <a:r>
              <a:rPr lang="en-US" sz="2600" i="1" dirty="0">
                <a:effectLst/>
                <a:latin typeface="Helvetica Neue"/>
                <a:ea typeface="Helvetica Neue"/>
                <a:cs typeface="Helvetica Neue"/>
              </a:rPr>
              <a:t>what the environment was like</a:t>
            </a:r>
            <a:r>
              <a:rPr lang="en-US" sz="2600" dirty="0">
                <a:effectLst/>
                <a:latin typeface="Helvetica Neue"/>
                <a:ea typeface="Helvetica Neue"/>
                <a:cs typeface="Helvetica Neue"/>
              </a:rPr>
              <a:t>. In a short piece like this one, letting the reader know who is present can also help create the scene. </a:t>
            </a:r>
            <a:endParaRPr lang="en-US" sz="2600" dirty="0">
              <a:effectLst/>
              <a:latin typeface="Calibri" panose="020F0502020204030204" pitchFamily="34" charset="0"/>
              <a:ea typeface="Calibri" panose="020F0502020204030204" pitchFamily="34" charset="0"/>
            </a:endParaRPr>
          </a:p>
          <a:p>
            <a:pPr marL="0" marR="0" indent="0">
              <a:lnSpc>
                <a:spcPct val="107000"/>
              </a:lnSpc>
              <a:spcBef>
                <a:spcPts val="0"/>
              </a:spcBef>
              <a:spcAft>
                <a:spcPts val="0"/>
              </a:spcAft>
              <a:buNone/>
            </a:pPr>
            <a:endParaRPr lang="en-US" sz="2600" dirty="0">
              <a:effectLst/>
              <a:latin typeface="Calibri" panose="020F0502020204030204" pitchFamily="34" charset="0"/>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473981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332E187-2BEE-7E58-CB04-5CA337C3EC46}"/>
              </a:ext>
            </a:extLst>
          </p:cNvPr>
          <p:cNvPicPr>
            <a:picLocks noGrp="1" noChangeAspect="1"/>
          </p:cNvPicPr>
          <p:nvPr>
            <p:ph idx="1"/>
          </p:nvPr>
        </p:nvPicPr>
        <p:blipFill>
          <a:blip r:embed="rId2"/>
          <a:stretch>
            <a:fillRect/>
          </a:stretch>
        </p:blipFill>
        <p:spPr>
          <a:xfrm>
            <a:off x="717177" y="457200"/>
            <a:ext cx="10757646" cy="5943600"/>
          </a:xfrm>
          <a:prstGeom prst="rect">
            <a:avLst/>
          </a:prstGeom>
        </p:spPr>
      </p:pic>
    </p:spTree>
    <p:extLst>
      <p:ext uri="{BB962C8B-B14F-4D97-AF65-F5344CB8AC3E}">
        <p14:creationId xmlns:p14="http://schemas.microsoft.com/office/powerpoint/2010/main" val="3436815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40310"/>
          <a:stretch/>
        </p:blipFill>
        <p:spPr>
          <a:xfrm>
            <a:off x="1255849" y="3429000"/>
            <a:ext cx="9680301" cy="3208268"/>
          </a:xfrm>
          <a:prstGeom prst="rect">
            <a:avLst/>
          </a:prstGeom>
        </p:spPr>
      </p:pic>
      <p:sp>
        <p:nvSpPr>
          <p:cNvPr id="3" name="TextBox 2">
            <a:extLst>
              <a:ext uri="{FF2B5EF4-FFF2-40B4-BE49-F238E27FC236}">
                <a16:creationId xmlns:a16="http://schemas.microsoft.com/office/drawing/2014/main" id="{B652EC11-ED54-9A7F-7A49-2715B06B34A3}"/>
              </a:ext>
            </a:extLst>
          </p:cNvPr>
          <p:cNvSpPr txBox="1"/>
          <p:nvPr/>
        </p:nvSpPr>
        <p:spPr>
          <a:xfrm>
            <a:off x="208344" y="173620"/>
            <a:ext cx="3981692" cy="707886"/>
          </a:xfrm>
          <a:prstGeom prst="rect">
            <a:avLst/>
          </a:prstGeom>
          <a:noFill/>
        </p:spPr>
        <p:txBody>
          <a:bodyPr wrap="square" rtlCol="0">
            <a:spAutoFit/>
          </a:bodyPr>
          <a:lstStyle/>
          <a:p>
            <a:r>
              <a:rPr lang="en-US" sz="4000" dirty="0"/>
              <a:t>Lesson Structure</a:t>
            </a:r>
          </a:p>
        </p:txBody>
      </p:sp>
      <p:sp>
        <p:nvSpPr>
          <p:cNvPr id="6" name="Rectangle 5">
            <a:extLst>
              <a:ext uri="{FF2B5EF4-FFF2-40B4-BE49-F238E27FC236}">
                <a16:creationId xmlns:a16="http://schemas.microsoft.com/office/drawing/2014/main" id="{E54DDD45-4954-8F9F-0EDC-63A98FBB08B4}"/>
              </a:ext>
            </a:extLst>
          </p:cNvPr>
          <p:cNvSpPr/>
          <p:nvPr/>
        </p:nvSpPr>
        <p:spPr>
          <a:xfrm>
            <a:off x="8561599" y="1351219"/>
            <a:ext cx="1927017" cy="2526718"/>
          </a:xfrm>
          <a:prstGeom prst="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radley Hand ITC" panose="03070402050302030203" pitchFamily="66" charset="0"/>
              </a:rPr>
              <a:t>My static electricity experience…</a:t>
            </a:r>
          </a:p>
        </p:txBody>
      </p:sp>
      <p:sp>
        <p:nvSpPr>
          <p:cNvPr id="8" name="Rectangle 7">
            <a:extLst>
              <a:ext uri="{FF2B5EF4-FFF2-40B4-BE49-F238E27FC236}">
                <a16:creationId xmlns:a16="http://schemas.microsoft.com/office/drawing/2014/main" id="{9D752DC5-5BE9-157B-7092-FBDD369A28A3}"/>
              </a:ext>
            </a:extLst>
          </p:cNvPr>
          <p:cNvSpPr/>
          <p:nvPr/>
        </p:nvSpPr>
        <p:spPr>
          <a:xfrm>
            <a:off x="2338086" y="3264061"/>
            <a:ext cx="740780" cy="33566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2" name="Picture 21" descr="A pencil with a red eraser&#10;&#10;Description automatically generated">
            <a:extLst>
              <a:ext uri="{FF2B5EF4-FFF2-40B4-BE49-F238E27FC236}">
                <a16:creationId xmlns:a16="http://schemas.microsoft.com/office/drawing/2014/main" id="{52316DA3-9FA1-70AA-E654-B2F2918A0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7712" y="1898035"/>
            <a:ext cx="981075" cy="984150"/>
          </a:xfrm>
          <a:prstGeom prst="rect">
            <a:avLst/>
          </a:prstGeom>
        </p:spPr>
      </p:pic>
      <p:pic>
        <p:nvPicPr>
          <p:cNvPr id="2" name="Picture 1" descr="A pair of white eggs&#10;&#10;Description automatically generated">
            <a:extLst>
              <a:ext uri="{FF2B5EF4-FFF2-40B4-BE49-F238E27FC236}">
                <a16:creationId xmlns:a16="http://schemas.microsoft.com/office/drawing/2014/main" id="{A0DF2F04-7826-F7C8-E1B2-B7A462A018B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800104" y="1351219"/>
            <a:ext cx="3176355" cy="19058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a16="http://schemas.microsoft.com/office/drawing/2014/main" id="{6F43D2DF-4FE8-3178-FAC3-15C5D1B50B99}"/>
              </a:ext>
            </a:extLst>
          </p:cNvPr>
          <p:cNvPicPr>
            <a:picLocks noChangeAspect="1"/>
          </p:cNvPicPr>
          <p:nvPr/>
        </p:nvPicPr>
        <p:blipFill>
          <a:blip r:embed="rId6"/>
          <a:stretch>
            <a:fillRect/>
          </a:stretch>
        </p:blipFill>
        <p:spPr>
          <a:xfrm>
            <a:off x="5482801" y="1351219"/>
            <a:ext cx="2787674" cy="23420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940877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15490</TotalTime>
  <Words>726</Words>
  <Application>Microsoft Office PowerPoint</Application>
  <PresentationFormat>Widescreen</PresentationFormat>
  <Paragraphs>55</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Aptos Display</vt:lpstr>
      <vt:lpstr>Arial</vt:lpstr>
      <vt:lpstr>Bradley Hand ITC</vt:lpstr>
      <vt:lpstr>Calibri</vt:lpstr>
      <vt:lpstr>Comic Sans MS</vt:lpstr>
      <vt:lpstr>Helvetica Neue</vt:lpstr>
      <vt:lpstr>Office Theme</vt:lpstr>
      <vt:lpstr>Exploring  Static Electricity</vt:lpstr>
      <vt:lpstr>Let’s Explore with Balloons</vt:lpstr>
      <vt:lpstr>Let’s Explore with Balloons</vt:lpstr>
      <vt:lpstr>Let’s Explore with Balloons</vt:lpstr>
      <vt:lpstr>Rub both balloons all over with a paper towel. This will take the charge off the balloons.</vt:lpstr>
      <vt:lpstr>Balloons and other items</vt:lpstr>
      <vt:lpstr>Balloons and other items</vt:lpstr>
      <vt:lpstr>Balloons and other items</vt:lpstr>
      <vt:lpstr>Let’s read an article that will help us explain what we saw with the balloons.  </vt:lpstr>
      <vt:lpstr>But first… a reading skill</vt:lpstr>
      <vt:lpstr>It’s Electric!</vt:lpstr>
      <vt:lpstr>PowerPoint Presentation</vt:lpstr>
      <vt:lpstr>PowerPoint Presentation</vt:lpstr>
      <vt:lpstr>Writing Skill: Establishing the setting for a non-fiction narrative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Jodi Wheeler-Toppen</dc:creator>
  <cp:lastModifiedBy>Jodi Wheeler-Toppen</cp:lastModifiedBy>
  <cp:revision>19</cp:revision>
  <dcterms:created xsi:type="dcterms:W3CDTF">2024-06-25T13:07:46Z</dcterms:created>
  <dcterms:modified xsi:type="dcterms:W3CDTF">2024-07-10T21:44:19Z</dcterms:modified>
</cp:coreProperties>
</file>