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4.jpg" ContentType="image/jpeg"/>
  <Override PartName="/ppt/media/image13.jpg" ContentType="image/jpeg"/>
  <Override PartName="/ppt/media/image14.jpg" ContentType="image/jpeg"/>
  <Override PartName="/ppt/media/image16.jpg" ContentType="image/jpeg"/>
  <Override PartName="/ppt/media/image17.jpg" ContentType="image/jpeg"/>
  <Override PartName="/ppt/media/image18.jpg" ContentType="image/jpeg"/>
  <Override PartName="/ppt/media/image19.jpg" ContentType="image/jpeg"/>
  <Override PartName="/ppt/media/image21.jpg" ContentType="image/jpeg"/>
  <Override PartName="/ppt/media/image22.jpg" ContentType="image/jpeg"/>
  <Override PartName="/ppt/media/image23.jpg" ContentType="image/jpeg"/>
  <Override PartName="/ppt/media/image24.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28.jpg" ContentType="image/jpeg"/>
  <Override PartName="/ppt/notesSlides/notesSlide2.xml" ContentType="application/vnd.openxmlformats-officedocument.presentationml.notesSlide+xml"/>
  <Override PartName="/ppt/media/image37.jpg" ContentType="image/jpeg"/>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39.jpg" ContentType="image/jpeg"/>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410" r:id="rId3"/>
    <p:sldId id="300" r:id="rId4"/>
    <p:sldId id="424" r:id="rId5"/>
    <p:sldId id="260" r:id="rId6"/>
    <p:sldId id="498" r:id="rId7"/>
    <p:sldId id="257" r:id="rId8"/>
    <p:sldId id="490" r:id="rId9"/>
    <p:sldId id="258" r:id="rId10"/>
    <p:sldId id="491" r:id="rId11"/>
    <p:sldId id="492" r:id="rId12"/>
    <p:sldId id="493" r:id="rId13"/>
    <p:sldId id="494" r:id="rId14"/>
    <p:sldId id="495" r:id="rId15"/>
    <p:sldId id="515" r:id="rId16"/>
    <p:sldId id="437" r:id="rId17"/>
    <p:sldId id="442" r:id="rId18"/>
    <p:sldId id="394" r:id="rId19"/>
    <p:sldId id="489" r:id="rId20"/>
    <p:sldId id="496" r:id="rId21"/>
    <p:sldId id="514" r:id="rId22"/>
    <p:sldId id="497" r:id="rId23"/>
    <p:sldId id="499" r:id="rId24"/>
    <p:sldId id="500" r:id="rId25"/>
    <p:sldId id="512" r:id="rId26"/>
    <p:sldId id="501" r:id="rId27"/>
    <p:sldId id="502" r:id="rId28"/>
    <p:sldId id="505" r:id="rId29"/>
    <p:sldId id="506" r:id="rId30"/>
    <p:sldId id="507" r:id="rId31"/>
    <p:sldId id="509" r:id="rId32"/>
    <p:sldId id="510" r:id="rId33"/>
    <p:sldId id="511" r:id="rId34"/>
    <p:sldId id="503" r:id="rId35"/>
    <p:sldId id="513" r:id="rId36"/>
    <p:sldId id="50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016EAB-52E4-4190-929D-2E956CD3A27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6F77066-0636-4FF1-BD66-542464EECAA9}">
      <dgm:prSet/>
      <dgm:spPr/>
      <dgm:t>
        <a:bodyPr/>
        <a:lstStyle/>
        <a:p>
          <a:r>
            <a:rPr lang="en-US"/>
            <a:t>What grades do we have represented?</a:t>
          </a:r>
        </a:p>
      </dgm:t>
    </dgm:pt>
    <dgm:pt modelId="{4B4356D3-16A8-4742-BF6E-DB0BBB25C421}" type="parTrans" cxnId="{DA977F20-A262-4708-9531-CEFE6CB78B32}">
      <dgm:prSet/>
      <dgm:spPr/>
      <dgm:t>
        <a:bodyPr/>
        <a:lstStyle/>
        <a:p>
          <a:endParaRPr lang="en-US"/>
        </a:p>
      </dgm:t>
    </dgm:pt>
    <dgm:pt modelId="{605DE342-F243-47D4-B4DA-6F7A48C8F162}" type="sibTrans" cxnId="{DA977F20-A262-4708-9531-CEFE6CB78B32}">
      <dgm:prSet/>
      <dgm:spPr/>
      <dgm:t>
        <a:bodyPr/>
        <a:lstStyle/>
        <a:p>
          <a:endParaRPr lang="en-US"/>
        </a:p>
      </dgm:t>
    </dgm:pt>
    <dgm:pt modelId="{F8AB5078-11B5-4C26-9375-C64DC0569205}">
      <dgm:prSet/>
      <dgm:spPr/>
      <dgm:t>
        <a:bodyPr/>
        <a:lstStyle/>
        <a:p>
          <a:r>
            <a:rPr lang="en-US"/>
            <a:t>Why are you here? What are you hoping for?</a:t>
          </a:r>
        </a:p>
      </dgm:t>
    </dgm:pt>
    <dgm:pt modelId="{F54EF007-81F4-4DB8-8F5E-AE0625EA2972}" type="parTrans" cxnId="{276E3C96-BF56-475F-859B-6268F279C605}">
      <dgm:prSet/>
      <dgm:spPr/>
      <dgm:t>
        <a:bodyPr/>
        <a:lstStyle/>
        <a:p>
          <a:endParaRPr lang="en-US"/>
        </a:p>
      </dgm:t>
    </dgm:pt>
    <dgm:pt modelId="{486F4FFE-082A-4EBB-8837-E256BE93CBC9}" type="sibTrans" cxnId="{276E3C96-BF56-475F-859B-6268F279C605}">
      <dgm:prSet/>
      <dgm:spPr/>
      <dgm:t>
        <a:bodyPr/>
        <a:lstStyle/>
        <a:p>
          <a:endParaRPr lang="en-US"/>
        </a:p>
      </dgm:t>
    </dgm:pt>
    <dgm:pt modelId="{47E888B9-F5A3-4881-89A1-367CD4BBBF5A}" type="pres">
      <dgm:prSet presAssocID="{21016EAB-52E4-4190-929D-2E956CD3A279}" presName="linear" presStyleCnt="0">
        <dgm:presLayoutVars>
          <dgm:animLvl val="lvl"/>
          <dgm:resizeHandles val="exact"/>
        </dgm:presLayoutVars>
      </dgm:prSet>
      <dgm:spPr/>
    </dgm:pt>
    <dgm:pt modelId="{CFF399C7-D0B3-4133-8356-EA9EEE0937E4}" type="pres">
      <dgm:prSet presAssocID="{F6F77066-0636-4FF1-BD66-542464EECAA9}" presName="parentText" presStyleLbl="node1" presStyleIdx="0" presStyleCnt="2">
        <dgm:presLayoutVars>
          <dgm:chMax val="0"/>
          <dgm:bulletEnabled val="1"/>
        </dgm:presLayoutVars>
      </dgm:prSet>
      <dgm:spPr/>
    </dgm:pt>
    <dgm:pt modelId="{7BBD1D57-C80D-4657-A36B-674BD5713E5C}" type="pres">
      <dgm:prSet presAssocID="{605DE342-F243-47D4-B4DA-6F7A48C8F162}" presName="spacer" presStyleCnt="0"/>
      <dgm:spPr/>
    </dgm:pt>
    <dgm:pt modelId="{39680B36-65FF-4E5F-867A-E03C63A2BFE2}" type="pres">
      <dgm:prSet presAssocID="{F8AB5078-11B5-4C26-9375-C64DC0569205}" presName="parentText" presStyleLbl="node1" presStyleIdx="1" presStyleCnt="2">
        <dgm:presLayoutVars>
          <dgm:chMax val="0"/>
          <dgm:bulletEnabled val="1"/>
        </dgm:presLayoutVars>
      </dgm:prSet>
      <dgm:spPr/>
    </dgm:pt>
  </dgm:ptLst>
  <dgm:cxnLst>
    <dgm:cxn modelId="{DA977F20-A262-4708-9531-CEFE6CB78B32}" srcId="{21016EAB-52E4-4190-929D-2E956CD3A279}" destId="{F6F77066-0636-4FF1-BD66-542464EECAA9}" srcOrd="0" destOrd="0" parTransId="{4B4356D3-16A8-4742-BF6E-DB0BBB25C421}" sibTransId="{605DE342-F243-47D4-B4DA-6F7A48C8F162}"/>
    <dgm:cxn modelId="{276E3C96-BF56-475F-859B-6268F279C605}" srcId="{21016EAB-52E4-4190-929D-2E956CD3A279}" destId="{F8AB5078-11B5-4C26-9375-C64DC0569205}" srcOrd="1" destOrd="0" parTransId="{F54EF007-81F4-4DB8-8F5E-AE0625EA2972}" sibTransId="{486F4FFE-082A-4EBB-8837-E256BE93CBC9}"/>
    <dgm:cxn modelId="{79C8B79F-C0E7-4001-BB95-6DCADC12421A}" type="presOf" srcId="{21016EAB-52E4-4190-929D-2E956CD3A279}" destId="{47E888B9-F5A3-4881-89A1-367CD4BBBF5A}" srcOrd="0" destOrd="0" presId="urn:microsoft.com/office/officeart/2005/8/layout/vList2"/>
    <dgm:cxn modelId="{C668FCB9-C5AE-4673-9AC3-EB426E02ED3A}" type="presOf" srcId="{F6F77066-0636-4FF1-BD66-542464EECAA9}" destId="{CFF399C7-D0B3-4133-8356-EA9EEE0937E4}" srcOrd="0" destOrd="0" presId="urn:microsoft.com/office/officeart/2005/8/layout/vList2"/>
    <dgm:cxn modelId="{F4BDE9C3-ACD1-4874-8C36-77DAAE7736A3}" type="presOf" srcId="{F8AB5078-11B5-4C26-9375-C64DC0569205}" destId="{39680B36-65FF-4E5F-867A-E03C63A2BFE2}" srcOrd="0" destOrd="0" presId="urn:microsoft.com/office/officeart/2005/8/layout/vList2"/>
    <dgm:cxn modelId="{0CED41D3-8E4C-4340-BC31-38DBCE0876D9}" type="presParOf" srcId="{47E888B9-F5A3-4881-89A1-367CD4BBBF5A}" destId="{CFF399C7-D0B3-4133-8356-EA9EEE0937E4}" srcOrd="0" destOrd="0" presId="urn:microsoft.com/office/officeart/2005/8/layout/vList2"/>
    <dgm:cxn modelId="{5A3593DC-EDC7-4BBF-9649-BDE288655B3A}" type="presParOf" srcId="{47E888B9-F5A3-4881-89A1-367CD4BBBF5A}" destId="{7BBD1D57-C80D-4657-A36B-674BD5713E5C}" srcOrd="1" destOrd="0" presId="urn:microsoft.com/office/officeart/2005/8/layout/vList2"/>
    <dgm:cxn modelId="{53E9C9D9-00E2-4F0C-B7CC-BC44187E3BC4}" type="presParOf" srcId="{47E888B9-F5A3-4881-89A1-367CD4BBBF5A}" destId="{39680B36-65FF-4E5F-867A-E03C63A2BFE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9E488E-AA2F-4F0E-A99C-9F0DC835F205}" type="doc">
      <dgm:prSet loTypeId="urn:microsoft.com/office/officeart/2005/8/layout/vList5" loCatId="list" qsTypeId="urn:microsoft.com/office/officeart/2005/8/quickstyle/simple5" qsCatId="simple" csTypeId="urn:microsoft.com/office/officeart/2005/8/colors/colorful5" csCatId="colorful"/>
      <dgm:spPr/>
      <dgm:t>
        <a:bodyPr/>
        <a:lstStyle/>
        <a:p>
          <a:endParaRPr lang="en-US"/>
        </a:p>
      </dgm:t>
    </dgm:pt>
    <dgm:pt modelId="{839C07D1-7C61-4DE6-B01F-453E0C60A7AF}">
      <dgm:prSet/>
      <dgm:spPr/>
      <dgm:t>
        <a:bodyPr/>
        <a:lstStyle/>
        <a:p>
          <a:r>
            <a:rPr lang="en-US"/>
            <a:t>Kindergarten: Grouping Organisms (Leaves)</a:t>
          </a:r>
        </a:p>
      </dgm:t>
    </dgm:pt>
    <dgm:pt modelId="{27C8F120-71EE-4FEC-8403-8014FF9C31F4}" type="parTrans" cxnId="{A29C7C2C-0350-4FB4-8CFF-FC93CA09A11B}">
      <dgm:prSet/>
      <dgm:spPr/>
      <dgm:t>
        <a:bodyPr/>
        <a:lstStyle/>
        <a:p>
          <a:endParaRPr lang="en-US"/>
        </a:p>
      </dgm:t>
    </dgm:pt>
    <dgm:pt modelId="{ACA51B93-901C-47A0-85CB-2E25F0302204}" type="sibTrans" cxnId="{A29C7C2C-0350-4FB4-8CFF-FC93CA09A11B}">
      <dgm:prSet/>
      <dgm:spPr/>
      <dgm:t>
        <a:bodyPr/>
        <a:lstStyle/>
        <a:p>
          <a:endParaRPr lang="en-US"/>
        </a:p>
      </dgm:t>
    </dgm:pt>
    <dgm:pt modelId="{69C09A3A-5D6A-431E-BE04-050B06A34C43}">
      <dgm:prSet/>
      <dgm:spPr/>
      <dgm:t>
        <a:bodyPr/>
        <a:lstStyle/>
        <a:p>
          <a:r>
            <a:rPr lang="en-US"/>
            <a:t>1</a:t>
          </a:r>
          <a:r>
            <a:rPr lang="en-US" baseline="30000"/>
            <a:t>st</a:t>
          </a:r>
          <a:r>
            <a:rPr lang="en-US"/>
            <a:t> Grade: Sound and Vibrations</a:t>
          </a:r>
        </a:p>
      </dgm:t>
    </dgm:pt>
    <dgm:pt modelId="{469E16B1-A3B2-41EA-B1B0-B2DBEA8FC019}" type="parTrans" cxnId="{AAEB79D9-FA46-42EB-9C98-D30D1DA5CC68}">
      <dgm:prSet/>
      <dgm:spPr/>
      <dgm:t>
        <a:bodyPr/>
        <a:lstStyle/>
        <a:p>
          <a:endParaRPr lang="en-US"/>
        </a:p>
      </dgm:t>
    </dgm:pt>
    <dgm:pt modelId="{F81A4EC4-4186-4095-9764-77114DFC0123}" type="sibTrans" cxnId="{AAEB79D9-FA46-42EB-9C98-D30D1DA5CC68}">
      <dgm:prSet/>
      <dgm:spPr/>
      <dgm:t>
        <a:bodyPr/>
        <a:lstStyle/>
        <a:p>
          <a:endParaRPr lang="en-US"/>
        </a:p>
      </dgm:t>
    </dgm:pt>
    <dgm:pt modelId="{BCE5F44D-956C-4450-BDFA-B0FFB0DBFE22}">
      <dgm:prSet/>
      <dgm:spPr/>
      <dgm:t>
        <a:bodyPr/>
        <a:lstStyle/>
        <a:p>
          <a:r>
            <a:rPr lang="en-US"/>
            <a:t>2</a:t>
          </a:r>
          <a:r>
            <a:rPr lang="en-US" baseline="30000"/>
            <a:t>nd</a:t>
          </a:r>
          <a:r>
            <a:rPr lang="en-US"/>
            <a:t> Grade: Stars </a:t>
          </a:r>
        </a:p>
      </dgm:t>
    </dgm:pt>
    <dgm:pt modelId="{B06D1AFE-45E1-40C6-BA9C-7971E023CB54}" type="parTrans" cxnId="{FA6F407E-C9D5-4DA9-B64F-89837B48D4CC}">
      <dgm:prSet/>
      <dgm:spPr/>
      <dgm:t>
        <a:bodyPr/>
        <a:lstStyle/>
        <a:p>
          <a:endParaRPr lang="en-US"/>
        </a:p>
      </dgm:t>
    </dgm:pt>
    <dgm:pt modelId="{EBC9AEE3-D97D-4C58-B44C-D5388043299D}" type="sibTrans" cxnId="{FA6F407E-C9D5-4DA9-B64F-89837B48D4CC}">
      <dgm:prSet/>
      <dgm:spPr/>
      <dgm:t>
        <a:bodyPr/>
        <a:lstStyle/>
        <a:p>
          <a:endParaRPr lang="en-US"/>
        </a:p>
      </dgm:t>
    </dgm:pt>
    <dgm:pt modelId="{15A7E738-8A65-41AE-B3C5-287F63507233}" type="pres">
      <dgm:prSet presAssocID="{139E488E-AA2F-4F0E-A99C-9F0DC835F205}" presName="Name0" presStyleCnt="0">
        <dgm:presLayoutVars>
          <dgm:dir/>
          <dgm:animLvl val="lvl"/>
          <dgm:resizeHandles val="exact"/>
        </dgm:presLayoutVars>
      </dgm:prSet>
      <dgm:spPr/>
    </dgm:pt>
    <dgm:pt modelId="{162BEA0F-471D-45B1-AA22-C8964E2CD662}" type="pres">
      <dgm:prSet presAssocID="{839C07D1-7C61-4DE6-B01F-453E0C60A7AF}" presName="linNode" presStyleCnt="0"/>
      <dgm:spPr/>
    </dgm:pt>
    <dgm:pt modelId="{4F78AD5D-893B-4823-BC4F-0D77A2B54345}" type="pres">
      <dgm:prSet presAssocID="{839C07D1-7C61-4DE6-B01F-453E0C60A7AF}" presName="parentText" presStyleLbl="node1" presStyleIdx="0" presStyleCnt="3">
        <dgm:presLayoutVars>
          <dgm:chMax val="1"/>
          <dgm:bulletEnabled val="1"/>
        </dgm:presLayoutVars>
      </dgm:prSet>
      <dgm:spPr/>
    </dgm:pt>
    <dgm:pt modelId="{962819BC-E3C9-48D1-981E-C349D4524CE9}" type="pres">
      <dgm:prSet presAssocID="{ACA51B93-901C-47A0-85CB-2E25F0302204}" presName="sp" presStyleCnt="0"/>
      <dgm:spPr/>
    </dgm:pt>
    <dgm:pt modelId="{ED1163D6-3AA2-4FF6-819F-C64934A27DD5}" type="pres">
      <dgm:prSet presAssocID="{69C09A3A-5D6A-431E-BE04-050B06A34C43}" presName="linNode" presStyleCnt="0"/>
      <dgm:spPr/>
    </dgm:pt>
    <dgm:pt modelId="{E1D73C21-7879-406F-9194-4AB8AFF53297}" type="pres">
      <dgm:prSet presAssocID="{69C09A3A-5D6A-431E-BE04-050B06A34C43}" presName="parentText" presStyleLbl="node1" presStyleIdx="1" presStyleCnt="3">
        <dgm:presLayoutVars>
          <dgm:chMax val="1"/>
          <dgm:bulletEnabled val="1"/>
        </dgm:presLayoutVars>
      </dgm:prSet>
      <dgm:spPr/>
    </dgm:pt>
    <dgm:pt modelId="{F0D6158B-26D2-4C7D-8F39-05D6117343E2}" type="pres">
      <dgm:prSet presAssocID="{F81A4EC4-4186-4095-9764-77114DFC0123}" presName="sp" presStyleCnt="0"/>
      <dgm:spPr/>
    </dgm:pt>
    <dgm:pt modelId="{05947EF4-254A-4425-A0BD-31FFCBD00A95}" type="pres">
      <dgm:prSet presAssocID="{BCE5F44D-956C-4450-BDFA-B0FFB0DBFE22}" presName="linNode" presStyleCnt="0"/>
      <dgm:spPr/>
    </dgm:pt>
    <dgm:pt modelId="{78F9B2DF-0809-44E2-A777-78E64CE4A2C6}" type="pres">
      <dgm:prSet presAssocID="{BCE5F44D-956C-4450-BDFA-B0FFB0DBFE22}" presName="parentText" presStyleLbl="node1" presStyleIdx="2" presStyleCnt="3">
        <dgm:presLayoutVars>
          <dgm:chMax val="1"/>
          <dgm:bulletEnabled val="1"/>
        </dgm:presLayoutVars>
      </dgm:prSet>
      <dgm:spPr/>
    </dgm:pt>
  </dgm:ptLst>
  <dgm:cxnLst>
    <dgm:cxn modelId="{204B0116-1CD8-4C12-AE50-71B70BB3DF15}" type="presOf" srcId="{139E488E-AA2F-4F0E-A99C-9F0DC835F205}" destId="{15A7E738-8A65-41AE-B3C5-287F63507233}" srcOrd="0" destOrd="0" presId="urn:microsoft.com/office/officeart/2005/8/layout/vList5"/>
    <dgm:cxn modelId="{A29C7C2C-0350-4FB4-8CFF-FC93CA09A11B}" srcId="{139E488E-AA2F-4F0E-A99C-9F0DC835F205}" destId="{839C07D1-7C61-4DE6-B01F-453E0C60A7AF}" srcOrd="0" destOrd="0" parTransId="{27C8F120-71EE-4FEC-8403-8014FF9C31F4}" sibTransId="{ACA51B93-901C-47A0-85CB-2E25F0302204}"/>
    <dgm:cxn modelId="{FA6F407E-C9D5-4DA9-B64F-89837B48D4CC}" srcId="{139E488E-AA2F-4F0E-A99C-9F0DC835F205}" destId="{BCE5F44D-956C-4450-BDFA-B0FFB0DBFE22}" srcOrd="2" destOrd="0" parTransId="{B06D1AFE-45E1-40C6-BA9C-7971E023CB54}" sibTransId="{EBC9AEE3-D97D-4C58-B44C-D5388043299D}"/>
    <dgm:cxn modelId="{727FE687-0F56-4DA2-A4F9-08C5716C864E}" type="presOf" srcId="{BCE5F44D-956C-4450-BDFA-B0FFB0DBFE22}" destId="{78F9B2DF-0809-44E2-A777-78E64CE4A2C6}" srcOrd="0" destOrd="0" presId="urn:microsoft.com/office/officeart/2005/8/layout/vList5"/>
    <dgm:cxn modelId="{96DA059D-084F-4BF0-95EA-CA33C866A172}" type="presOf" srcId="{69C09A3A-5D6A-431E-BE04-050B06A34C43}" destId="{E1D73C21-7879-406F-9194-4AB8AFF53297}" srcOrd="0" destOrd="0" presId="urn:microsoft.com/office/officeart/2005/8/layout/vList5"/>
    <dgm:cxn modelId="{5ACC97AB-A0C8-451C-A417-00CC0884AF28}" type="presOf" srcId="{839C07D1-7C61-4DE6-B01F-453E0C60A7AF}" destId="{4F78AD5D-893B-4823-BC4F-0D77A2B54345}" srcOrd="0" destOrd="0" presId="urn:microsoft.com/office/officeart/2005/8/layout/vList5"/>
    <dgm:cxn modelId="{AAEB79D9-FA46-42EB-9C98-D30D1DA5CC68}" srcId="{139E488E-AA2F-4F0E-A99C-9F0DC835F205}" destId="{69C09A3A-5D6A-431E-BE04-050B06A34C43}" srcOrd="1" destOrd="0" parTransId="{469E16B1-A3B2-41EA-B1B0-B2DBEA8FC019}" sibTransId="{F81A4EC4-4186-4095-9764-77114DFC0123}"/>
    <dgm:cxn modelId="{06DE496A-0965-4E4A-8D32-B37AC20362CE}" type="presParOf" srcId="{15A7E738-8A65-41AE-B3C5-287F63507233}" destId="{162BEA0F-471D-45B1-AA22-C8964E2CD662}" srcOrd="0" destOrd="0" presId="urn:microsoft.com/office/officeart/2005/8/layout/vList5"/>
    <dgm:cxn modelId="{36B866B3-A2B9-45EF-9BA1-526A35544B21}" type="presParOf" srcId="{162BEA0F-471D-45B1-AA22-C8964E2CD662}" destId="{4F78AD5D-893B-4823-BC4F-0D77A2B54345}" srcOrd="0" destOrd="0" presId="urn:microsoft.com/office/officeart/2005/8/layout/vList5"/>
    <dgm:cxn modelId="{7943DCBB-732A-44B9-8E0E-90A881D57B3E}" type="presParOf" srcId="{15A7E738-8A65-41AE-B3C5-287F63507233}" destId="{962819BC-E3C9-48D1-981E-C349D4524CE9}" srcOrd="1" destOrd="0" presId="urn:microsoft.com/office/officeart/2005/8/layout/vList5"/>
    <dgm:cxn modelId="{6C9D53FE-A3CC-45F9-914D-699771DB4E0E}" type="presParOf" srcId="{15A7E738-8A65-41AE-B3C5-287F63507233}" destId="{ED1163D6-3AA2-4FF6-819F-C64934A27DD5}" srcOrd="2" destOrd="0" presId="urn:microsoft.com/office/officeart/2005/8/layout/vList5"/>
    <dgm:cxn modelId="{B65178FE-8363-4D8B-AC36-738A8C4B37BE}" type="presParOf" srcId="{ED1163D6-3AA2-4FF6-819F-C64934A27DD5}" destId="{E1D73C21-7879-406F-9194-4AB8AFF53297}" srcOrd="0" destOrd="0" presId="urn:microsoft.com/office/officeart/2005/8/layout/vList5"/>
    <dgm:cxn modelId="{94953B56-2F22-4D8A-A723-7E48F0F7CD6D}" type="presParOf" srcId="{15A7E738-8A65-41AE-B3C5-287F63507233}" destId="{F0D6158B-26D2-4C7D-8F39-05D6117343E2}" srcOrd="3" destOrd="0" presId="urn:microsoft.com/office/officeart/2005/8/layout/vList5"/>
    <dgm:cxn modelId="{FB76605B-DD08-49B7-919D-E9E5468BFB19}" type="presParOf" srcId="{15A7E738-8A65-41AE-B3C5-287F63507233}" destId="{05947EF4-254A-4425-A0BD-31FFCBD00A95}" srcOrd="4" destOrd="0" presId="urn:microsoft.com/office/officeart/2005/8/layout/vList5"/>
    <dgm:cxn modelId="{6FBF5E35-EE8D-469F-A3E6-61D4D3CE25EC}" type="presParOf" srcId="{05947EF4-254A-4425-A0BD-31FFCBD00A95}" destId="{78F9B2DF-0809-44E2-A777-78E64CE4A2C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E5BB7F-8AD6-4F7F-8783-FC9D70B1F008}"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63BE8096-FB4E-4C42-A39D-424199B67DA1}">
      <dgm:prSet/>
      <dgm:spPr/>
      <dgm:t>
        <a:bodyPr/>
        <a:lstStyle/>
        <a:p>
          <a:r>
            <a:rPr lang="en-US"/>
            <a:t>Did you see the system in place (activity; reading and skill; writing and skill)?</a:t>
          </a:r>
        </a:p>
      </dgm:t>
    </dgm:pt>
    <dgm:pt modelId="{2BD4D51A-45AB-44E3-89CC-92217F235945}" type="parTrans" cxnId="{8E51C72B-9778-432C-A7FF-6C8C632189D8}">
      <dgm:prSet/>
      <dgm:spPr/>
      <dgm:t>
        <a:bodyPr/>
        <a:lstStyle/>
        <a:p>
          <a:endParaRPr lang="en-US"/>
        </a:p>
      </dgm:t>
    </dgm:pt>
    <dgm:pt modelId="{FC8D73F6-4446-4BF4-9F55-C5A675926C68}" type="sibTrans" cxnId="{8E51C72B-9778-432C-A7FF-6C8C632189D8}">
      <dgm:prSet/>
      <dgm:spPr/>
      <dgm:t>
        <a:bodyPr/>
        <a:lstStyle/>
        <a:p>
          <a:endParaRPr lang="en-US"/>
        </a:p>
      </dgm:t>
    </dgm:pt>
    <dgm:pt modelId="{30D2D1BC-62C6-49E1-8D88-B9ABA4179BC8}">
      <dgm:prSet/>
      <dgm:spPr/>
      <dgm:t>
        <a:bodyPr/>
        <a:lstStyle/>
        <a:p>
          <a:r>
            <a:rPr lang="en-US"/>
            <a:t>What did you like? What would you change?</a:t>
          </a:r>
        </a:p>
      </dgm:t>
    </dgm:pt>
    <dgm:pt modelId="{504F096D-9C2D-4F1B-A96E-FC9A28A8A173}" type="parTrans" cxnId="{A71F5F0B-6839-4310-A572-C3A161DEDEE1}">
      <dgm:prSet/>
      <dgm:spPr/>
      <dgm:t>
        <a:bodyPr/>
        <a:lstStyle/>
        <a:p>
          <a:endParaRPr lang="en-US"/>
        </a:p>
      </dgm:t>
    </dgm:pt>
    <dgm:pt modelId="{3198DBF1-00F7-4216-B52F-E910E7C3B6AF}" type="sibTrans" cxnId="{A71F5F0B-6839-4310-A572-C3A161DEDEE1}">
      <dgm:prSet/>
      <dgm:spPr/>
      <dgm:t>
        <a:bodyPr/>
        <a:lstStyle/>
        <a:p>
          <a:endParaRPr lang="en-US"/>
        </a:p>
      </dgm:t>
    </dgm:pt>
    <dgm:pt modelId="{3C61FDDD-2D67-4427-B749-A70CCB1C3629}">
      <dgm:prSet/>
      <dgm:spPr/>
      <dgm:t>
        <a:bodyPr/>
        <a:lstStyle/>
        <a:p>
          <a:r>
            <a:rPr lang="en-US"/>
            <a:t>Could  you see yourself using a lesson like this?</a:t>
          </a:r>
        </a:p>
      </dgm:t>
    </dgm:pt>
    <dgm:pt modelId="{07593A57-1A61-4CC9-ACFA-ED6D9905AA2C}" type="parTrans" cxnId="{F81A8694-27FF-4016-9502-431FA5A03196}">
      <dgm:prSet/>
      <dgm:spPr/>
      <dgm:t>
        <a:bodyPr/>
        <a:lstStyle/>
        <a:p>
          <a:endParaRPr lang="en-US"/>
        </a:p>
      </dgm:t>
    </dgm:pt>
    <dgm:pt modelId="{BDFB107D-94D0-48FB-BB04-5E89F54AC327}" type="sibTrans" cxnId="{F81A8694-27FF-4016-9502-431FA5A03196}">
      <dgm:prSet/>
      <dgm:spPr/>
      <dgm:t>
        <a:bodyPr/>
        <a:lstStyle/>
        <a:p>
          <a:endParaRPr lang="en-US"/>
        </a:p>
      </dgm:t>
    </dgm:pt>
    <dgm:pt modelId="{7F918E75-2A7C-4389-92E5-4119578CE133}" type="pres">
      <dgm:prSet presAssocID="{E2E5BB7F-8AD6-4F7F-8783-FC9D70B1F008}" presName="vert0" presStyleCnt="0">
        <dgm:presLayoutVars>
          <dgm:dir/>
          <dgm:animOne val="branch"/>
          <dgm:animLvl val="lvl"/>
        </dgm:presLayoutVars>
      </dgm:prSet>
      <dgm:spPr/>
    </dgm:pt>
    <dgm:pt modelId="{541AD1D0-A526-4E35-BE4F-5C968224C0C1}" type="pres">
      <dgm:prSet presAssocID="{63BE8096-FB4E-4C42-A39D-424199B67DA1}" presName="thickLine" presStyleLbl="alignNode1" presStyleIdx="0" presStyleCnt="3"/>
      <dgm:spPr/>
    </dgm:pt>
    <dgm:pt modelId="{3C6834CC-0D1D-4FDC-AE19-35A29576DE25}" type="pres">
      <dgm:prSet presAssocID="{63BE8096-FB4E-4C42-A39D-424199B67DA1}" presName="horz1" presStyleCnt="0"/>
      <dgm:spPr/>
    </dgm:pt>
    <dgm:pt modelId="{6DF214AD-6790-4CA7-A6EB-68180D683719}" type="pres">
      <dgm:prSet presAssocID="{63BE8096-FB4E-4C42-A39D-424199B67DA1}" presName="tx1" presStyleLbl="revTx" presStyleIdx="0" presStyleCnt="3"/>
      <dgm:spPr/>
    </dgm:pt>
    <dgm:pt modelId="{0B6E7D5E-3B3C-4668-BC19-5312061A7CF7}" type="pres">
      <dgm:prSet presAssocID="{63BE8096-FB4E-4C42-A39D-424199B67DA1}" presName="vert1" presStyleCnt="0"/>
      <dgm:spPr/>
    </dgm:pt>
    <dgm:pt modelId="{BA45F66F-34AD-4BAA-8AB8-8D6898E7EAE3}" type="pres">
      <dgm:prSet presAssocID="{30D2D1BC-62C6-49E1-8D88-B9ABA4179BC8}" presName="thickLine" presStyleLbl="alignNode1" presStyleIdx="1" presStyleCnt="3"/>
      <dgm:spPr/>
    </dgm:pt>
    <dgm:pt modelId="{50B665D3-0587-4344-9E57-EC606344BC83}" type="pres">
      <dgm:prSet presAssocID="{30D2D1BC-62C6-49E1-8D88-B9ABA4179BC8}" presName="horz1" presStyleCnt="0"/>
      <dgm:spPr/>
    </dgm:pt>
    <dgm:pt modelId="{FCD0400A-99B4-49DD-9BCF-A0031C578B55}" type="pres">
      <dgm:prSet presAssocID="{30D2D1BC-62C6-49E1-8D88-B9ABA4179BC8}" presName="tx1" presStyleLbl="revTx" presStyleIdx="1" presStyleCnt="3"/>
      <dgm:spPr/>
    </dgm:pt>
    <dgm:pt modelId="{D00C35CD-F40F-4BD5-A5CC-C3D63902FE81}" type="pres">
      <dgm:prSet presAssocID="{30D2D1BC-62C6-49E1-8D88-B9ABA4179BC8}" presName="vert1" presStyleCnt="0"/>
      <dgm:spPr/>
    </dgm:pt>
    <dgm:pt modelId="{E54E55C2-E69F-4833-9EC8-5E308190752B}" type="pres">
      <dgm:prSet presAssocID="{3C61FDDD-2D67-4427-B749-A70CCB1C3629}" presName="thickLine" presStyleLbl="alignNode1" presStyleIdx="2" presStyleCnt="3"/>
      <dgm:spPr/>
    </dgm:pt>
    <dgm:pt modelId="{337676F6-0227-433D-AE58-094A9A51462F}" type="pres">
      <dgm:prSet presAssocID="{3C61FDDD-2D67-4427-B749-A70CCB1C3629}" presName="horz1" presStyleCnt="0"/>
      <dgm:spPr/>
    </dgm:pt>
    <dgm:pt modelId="{893E1E7C-25CB-4C4D-A1B5-1913A2F27ED0}" type="pres">
      <dgm:prSet presAssocID="{3C61FDDD-2D67-4427-B749-A70CCB1C3629}" presName="tx1" presStyleLbl="revTx" presStyleIdx="2" presStyleCnt="3"/>
      <dgm:spPr/>
    </dgm:pt>
    <dgm:pt modelId="{D1550AB6-9FCC-4761-83D6-BBDFE84BB10F}" type="pres">
      <dgm:prSet presAssocID="{3C61FDDD-2D67-4427-B749-A70CCB1C3629}" presName="vert1" presStyleCnt="0"/>
      <dgm:spPr/>
    </dgm:pt>
  </dgm:ptLst>
  <dgm:cxnLst>
    <dgm:cxn modelId="{A71F5F0B-6839-4310-A572-C3A161DEDEE1}" srcId="{E2E5BB7F-8AD6-4F7F-8783-FC9D70B1F008}" destId="{30D2D1BC-62C6-49E1-8D88-B9ABA4179BC8}" srcOrd="1" destOrd="0" parTransId="{504F096D-9C2D-4F1B-A96E-FC9A28A8A173}" sibTransId="{3198DBF1-00F7-4216-B52F-E910E7C3B6AF}"/>
    <dgm:cxn modelId="{8E51C72B-9778-432C-A7FF-6C8C632189D8}" srcId="{E2E5BB7F-8AD6-4F7F-8783-FC9D70B1F008}" destId="{63BE8096-FB4E-4C42-A39D-424199B67DA1}" srcOrd="0" destOrd="0" parTransId="{2BD4D51A-45AB-44E3-89CC-92217F235945}" sibTransId="{FC8D73F6-4446-4BF4-9F55-C5A675926C68}"/>
    <dgm:cxn modelId="{B9B2026B-F364-4CB8-8D6B-5D09D0AFFE3F}" type="presOf" srcId="{E2E5BB7F-8AD6-4F7F-8783-FC9D70B1F008}" destId="{7F918E75-2A7C-4389-92E5-4119578CE133}" srcOrd="0" destOrd="0" presId="urn:microsoft.com/office/officeart/2008/layout/LinedList"/>
    <dgm:cxn modelId="{5FF4B452-3E08-41FC-9665-54567D997F07}" type="presOf" srcId="{30D2D1BC-62C6-49E1-8D88-B9ABA4179BC8}" destId="{FCD0400A-99B4-49DD-9BCF-A0031C578B55}" srcOrd="0" destOrd="0" presId="urn:microsoft.com/office/officeart/2008/layout/LinedList"/>
    <dgm:cxn modelId="{4C472B56-A2AD-4632-BA78-03956818B0F1}" type="presOf" srcId="{63BE8096-FB4E-4C42-A39D-424199B67DA1}" destId="{6DF214AD-6790-4CA7-A6EB-68180D683719}" srcOrd="0" destOrd="0" presId="urn:microsoft.com/office/officeart/2008/layout/LinedList"/>
    <dgm:cxn modelId="{ACD02884-9907-459D-B75D-CF2838BC6E13}" type="presOf" srcId="{3C61FDDD-2D67-4427-B749-A70CCB1C3629}" destId="{893E1E7C-25CB-4C4D-A1B5-1913A2F27ED0}" srcOrd="0" destOrd="0" presId="urn:microsoft.com/office/officeart/2008/layout/LinedList"/>
    <dgm:cxn modelId="{F81A8694-27FF-4016-9502-431FA5A03196}" srcId="{E2E5BB7F-8AD6-4F7F-8783-FC9D70B1F008}" destId="{3C61FDDD-2D67-4427-B749-A70CCB1C3629}" srcOrd="2" destOrd="0" parTransId="{07593A57-1A61-4CC9-ACFA-ED6D9905AA2C}" sibTransId="{BDFB107D-94D0-48FB-BB04-5E89F54AC327}"/>
    <dgm:cxn modelId="{4209DF09-727D-4440-B69A-9E343B140D83}" type="presParOf" srcId="{7F918E75-2A7C-4389-92E5-4119578CE133}" destId="{541AD1D0-A526-4E35-BE4F-5C968224C0C1}" srcOrd="0" destOrd="0" presId="urn:microsoft.com/office/officeart/2008/layout/LinedList"/>
    <dgm:cxn modelId="{7EB98614-A707-4C02-8EC7-5E65D1E183FF}" type="presParOf" srcId="{7F918E75-2A7C-4389-92E5-4119578CE133}" destId="{3C6834CC-0D1D-4FDC-AE19-35A29576DE25}" srcOrd="1" destOrd="0" presId="urn:microsoft.com/office/officeart/2008/layout/LinedList"/>
    <dgm:cxn modelId="{BD01812C-4D3B-4DD3-9B3D-0AE0972C941F}" type="presParOf" srcId="{3C6834CC-0D1D-4FDC-AE19-35A29576DE25}" destId="{6DF214AD-6790-4CA7-A6EB-68180D683719}" srcOrd="0" destOrd="0" presId="urn:microsoft.com/office/officeart/2008/layout/LinedList"/>
    <dgm:cxn modelId="{C79646A9-C246-4E3C-90A5-E98F50796422}" type="presParOf" srcId="{3C6834CC-0D1D-4FDC-AE19-35A29576DE25}" destId="{0B6E7D5E-3B3C-4668-BC19-5312061A7CF7}" srcOrd="1" destOrd="0" presId="urn:microsoft.com/office/officeart/2008/layout/LinedList"/>
    <dgm:cxn modelId="{D93FAD91-BB41-4D74-BE8D-79ACB748252D}" type="presParOf" srcId="{7F918E75-2A7C-4389-92E5-4119578CE133}" destId="{BA45F66F-34AD-4BAA-8AB8-8D6898E7EAE3}" srcOrd="2" destOrd="0" presId="urn:microsoft.com/office/officeart/2008/layout/LinedList"/>
    <dgm:cxn modelId="{6D777EA0-E55F-4E32-9603-F7E36FB27676}" type="presParOf" srcId="{7F918E75-2A7C-4389-92E5-4119578CE133}" destId="{50B665D3-0587-4344-9E57-EC606344BC83}" srcOrd="3" destOrd="0" presId="urn:microsoft.com/office/officeart/2008/layout/LinedList"/>
    <dgm:cxn modelId="{5F390E97-DB4F-46D7-A40E-2DEEC1DB5C56}" type="presParOf" srcId="{50B665D3-0587-4344-9E57-EC606344BC83}" destId="{FCD0400A-99B4-49DD-9BCF-A0031C578B55}" srcOrd="0" destOrd="0" presId="urn:microsoft.com/office/officeart/2008/layout/LinedList"/>
    <dgm:cxn modelId="{68F95CB7-2CE3-4980-B06C-8E84B62DE26A}" type="presParOf" srcId="{50B665D3-0587-4344-9E57-EC606344BC83}" destId="{D00C35CD-F40F-4BD5-A5CC-C3D63902FE81}" srcOrd="1" destOrd="0" presId="urn:microsoft.com/office/officeart/2008/layout/LinedList"/>
    <dgm:cxn modelId="{FB95B822-E03D-4416-B0ED-65F84C99A50B}" type="presParOf" srcId="{7F918E75-2A7C-4389-92E5-4119578CE133}" destId="{E54E55C2-E69F-4833-9EC8-5E308190752B}" srcOrd="4" destOrd="0" presId="urn:microsoft.com/office/officeart/2008/layout/LinedList"/>
    <dgm:cxn modelId="{BBD14E4C-A6EE-4389-AB89-E3F108FEE002}" type="presParOf" srcId="{7F918E75-2A7C-4389-92E5-4119578CE133}" destId="{337676F6-0227-433D-AE58-094A9A51462F}" srcOrd="5" destOrd="0" presId="urn:microsoft.com/office/officeart/2008/layout/LinedList"/>
    <dgm:cxn modelId="{A856C36B-7BFC-4D61-BB43-9A89D379FF31}" type="presParOf" srcId="{337676F6-0227-433D-AE58-094A9A51462F}" destId="{893E1E7C-25CB-4C4D-A1B5-1913A2F27ED0}" srcOrd="0" destOrd="0" presId="urn:microsoft.com/office/officeart/2008/layout/LinedList"/>
    <dgm:cxn modelId="{A9728A9B-87B0-4FBC-AA68-669613A7192C}" type="presParOf" srcId="{337676F6-0227-433D-AE58-094A9A51462F}" destId="{D1550AB6-9FCC-4761-83D6-BBDFE84BB10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399C7-D0B3-4133-8356-EA9EEE0937E4}">
      <dsp:nvSpPr>
        <dsp:cNvPr id="0" name=""/>
        <dsp:cNvSpPr/>
      </dsp:nvSpPr>
      <dsp:spPr>
        <a:xfrm>
          <a:off x="0" y="32228"/>
          <a:ext cx="10515600" cy="20685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a:t>What grades do we have represented?</a:t>
          </a:r>
        </a:p>
      </dsp:txBody>
      <dsp:txXfrm>
        <a:off x="100979" y="133207"/>
        <a:ext cx="10313642" cy="1866602"/>
      </dsp:txXfrm>
    </dsp:sp>
    <dsp:sp modelId="{39680B36-65FF-4E5F-867A-E03C63A2BFE2}">
      <dsp:nvSpPr>
        <dsp:cNvPr id="0" name=""/>
        <dsp:cNvSpPr/>
      </dsp:nvSpPr>
      <dsp:spPr>
        <a:xfrm>
          <a:off x="0" y="2250549"/>
          <a:ext cx="10515600" cy="20685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a:t>Why are you here? What are you hoping for?</a:t>
          </a:r>
        </a:p>
      </dsp:txBody>
      <dsp:txXfrm>
        <a:off x="100979" y="2351528"/>
        <a:ext cx="10313642" cy="18666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8AD5D-893B-4823-BC4F-0D77A2B54345}">
      <dsp:nvSpPr>
        <dsp:cNvPr id="0" name=""/>
        <dsp:cNvSpPr/>
      </dsp:nvSpPr>
      <dsp:spPr>
        <a:xfrm>
          <a:off x="3514779" y="2564"/>
          <a:ext cx="3954126" cy="169243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Kindergarten: Grouping Organisms (Leaves)</a:t>
          </a:r>
        </a:p>
      </dsp:txBody>
      <dsp:txXfrm>
        <a:off x="3597397" y="85182"/>
        <a:ext cx="3788890" cy="1527198"/>
      </dsp:txXfrm>
    </dsp:sp>
    <dsp:sp modelId="{E1D73C21-7879-406F-9194-4AB8AFF53297}">
      <dsp:nvSpPr>
        <dsp:cNvPr id="0" name=""/>
        <dsp:cNvSpPr/>
      </dsp:nvSpPr>
      <dsp:spPr>
        <a:xfrm>
          <a:off x="3514779" y="1779621"/>
          <a:ext cx="3954126" cy="1692434"/>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1</a:t>
          </a:r>
          <a:r>
            <a:rPr lang="en-US" sz="3200" kern="1200" baseline="30000"/>
            <a:t>st</a:t>
          </a:r>
          <a:r>
            <a:rPr lang="en-US" sz="3200" kern="1200"/>
            <a:t> Grade: Sound and Vibrations</a:t>
          </a:r>
        </a:p>
      </dsp:txBody>
      <dsp:txXfrm>
        <a:off x="3597397" y="1862239"/>
        <a:ext cx="3788890" cy="1527198"/>
      </dsp:txXfrm>
    </dsp:sp>
    <dsp:sp modelId="{78F9B2DF-0809-44E2-A777-78E64CE4A2C6}">
      <dsp:nvSpPr>
        <dsp:cNvPr id="0" name=""/>
        <dsp:cNvSpPr/>
      </dsp:nvSpPr>
      <dsp:spPr>
        <a:xfrm>
          <a:off x="3514779" y="3556677"/>
          <a:ext cx="3954126" cy="1692434"/>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2</a:t>
          </a:r>
          <a:r>
            <a:rPr lang="en-US" sz="3200" kern="1200" baseline="30000"/>
            <a:t>nd</a:t>
          </a:r>
          <a:r>
            <a:rPr lang="en-US" sz="3200" kern="1200"/>
            <a:t> Grade: Stars </a:t>
          </a:r>
        </a:p>
      </dsp:txBody>
      <dsp:txXfrm>
        <a:off x="3597397" y="3639295"/>
        <a:ext cx="3788890" cy="15271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AD1D0-A526-4E35-BE4F-5C968224C0C1}">
      <dsp:nvSpPr>
        <dsp:cNvPr id="0" name=""/>
        <dsp:cNvSpPr/>
      </dsp:nvSpPr>
      <dsp:spPr>
        <a:xfrm>
          <a:off x="0" y="2124"/>
          <a:ext cx="105156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F214AD-6790-4CA7-A6EB-68180D683719}">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Did you see the system in place (activity; reading and skill; writing and skill)?</a:t>
          </a:r>
        </a:p>
      </dsp:txBody>
      <dsp:txXfrm>
        <a:off x="0" y="2124"/>
        <a:ext cx="10515600" cy="1449029"/>
      </dsp:txXfrm>
    </dsp:sp>
    <dsp:sp modelId="{BA45F66F-34AD-4BAA-8AB8-8D6898E7EAE3}">
      <dsp:nvSpPr>
        <dsp:cNvPr id="0" name=""/>
        <dsp:cNvSpPr/>
      </dsp:nvSpPr>
      <dsp:spPr>
        <a:xfrm>
          <a:off x="0" y="1451154"/>
          <a:ext cx="105156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D0400A-99B4-49DD-9BCF-A0031C578B55}">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What did you like? What would you change?</a:t>
          </a:r>
        </a:p>
      </dsp:txBody>
      <dsp:txXfrm>
        <a:off x="0" y="1451154"/>
        <a:ext cx="10515600" cy="1449029"/>
      </dsp:txXfrm>
    </dsp:sp>
    <dsp:sp modelId="{E54E55C2-E69F-4833-9EC8-5E308190752B}">
      <dsp:nvSpPr>
        <dsp:cNvPr id="0" name=""/>
        <dsp:cNvSpPr/>
      </dsp:nvSpPr>
      <dsp:spPr>
        <a:xfrm>
          <a:off x="0" y="2900183"/>
          <a:ext cx="105156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3E1E7C-25CB-4C4D-A1B5-1913A2F27ED0}">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Could  you see yourself using a lesson like this?</a:t>
          </a:r>
        </a:p>
      </dsp:txBody>
      <dsp:txXfrm>
        <a:off x="0" y="2900183"/>
        <a:ext cx="10515600" cy="14490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0DFCD-95E3-455B-94CA-838533F8F331}" type="datetimeFigureOut">
              <a:rPr lang="en-US" smtClean="0"/>
              <a:t>7/9/2024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42A10-D11E-45E2-A28F-BCDCC31BC648}" type="slidenum">
              <a:rPr lang="en-US" smtClean="0"/>
              <a:t>‹#›</a:t>
            </a:fld>
            <a:endParaRPr lang="en-US"/>
          </a:p>
        </p:txBody>
      </p:sp>
    </p:spTree>
    <p:extLst>
      <p:ext uri="{BB962C8B-B14F-4D97-AF65-F5344CB8AC3E}">
        <p14:creationId xmlns:p14="http://schemas.microsoft.com/office/powerpoint/2010/main" val="329930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starting, set up Getting Dirty K Soil Reader on Word. </a:t>
            </a:r>
          </a:p>
        </p:txBody>
      </p:sp>
      <p:sp>
        <p:nvSpPr>
          <p:cNvPr id="4" name="Slide Number Placeholder 3"/>
          <p:cNvSpPr>
            <a:spLocks noGrp="1"/>
          </p:cNvSpPr>
          <p:nvPr>
            <p:ph type="sldNum" sz="quarter" idx="5"/>
          </p:nvPr>
        </p:nvSpPr>
        <p:spPr/>
        <p:txBody>
          <a:bodyPr/>
          <a:lstStyle/>
          <a:p>
            <a:fld id="{81642A10-D11E-45E2-A28F-BCDCC31BC648}" type="slidenum">
              <a:rPr lang="en-US" smtClean="0"/>
              <a:t>1</a:t>
            </a:fld>
            <a:endParaRPr lang="en-US"/>
          </a:p>
        </p:txBody>
      </p:sp>
    </p:spTree>
    <p:extLst>
      <p:ext uri="{BB962C8B-B14F-4D97-AF65-F5344CB8AC3E}">
        <p14:creationId xmlns:p14="http://schemas.microsoft.com/office/powerpoint/2010/main" val="91740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students are hooked the moment they hold a wiggling worm. By the time the teacher turns to the book, the students are eager to read, and primed to learn a new reading skill. When it comes time to write, they students are confident in their knowledge and ready to share what they have figured out. Elementary students are naturally curious and want to learn how the world around them works. Science becomes the engine for the reading and writing train. </a:t>
            </a:r>
            <a:endParaRPr lang="en-US" dirty="0"/>
          </a:p>
        </p:txBody>
      </p:sp>
      <p:sp>
        <p:nvSpPr>
          <p:cNvPr id="4" name="Slide Number Placeholder 3"/>
          <p:cNvSpPr>
            <a:spLocks noGrp="1"/>
          </p:cNvSpPr>
          <p:nvPr>
            <p:ph type="sldNum" sz="quarter" idx="10"/>
          </p:nvPr>
        </p:nvSpPr>
        <p:spPr/>
        <p:txBody>
          <a:bodyPr/>
          <a:lstStyle/>
          <a:p>
            <a:fld id="{031F915B-5E8A-4B19-9419-5EEA4B6FE7A4}" type="slidenum">
              <a:rPr lang="en-US" smtClean="0"/>
              <a:t>16</a:t>
            </a:fld>
            <a:endParaRPr lang="en-US"/>
          </a:p>
        </p:txBody>
      </p:sp>
    </p:spTree>
    <p:extLst>
      <p:ext uri="{BB962C8B-B14F-4D97-AF65-F5344CB8AC3E}">
        <p14:creationId xmlns:p14="http://schemas.microsoft.com/office/powerpoint/2010/main" val="2922323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students are hooked the moment they hold a wiggling worm. By the time the teacher turns to the book, the students are eager to read, and primed to learn a new reading skill. When it comes time to write, they students are confident in their knowledge and ready to share what they have figured out. Elementary students are naturally curious and want to learn how the world around them works. Science becomes the engine for the reading and writing train. </a:t>
            </a:r>
            <a:endParaRPr lang="en-US" dirty="0"/>
          </a:p>
        </p:txBody>
      </p:sp>
      <p:sp>
        <p:nvSpPr>
          <p:cNvPr id="4" name="Slide Number Placeholder 3"/>
          <p:cNvSpPr>
            <a:spLocks noGrp="1"/>
          </p:cNvSpPr>
          <p:nvPr>
            <p:ph type="sldNum" sz="quarter" idx="10"/>
          </p:nvPr>
        </p:nvSpPr>
        <p:spPr/>
        <p:txBody>
          <a:bodyPr/>
          <a:lstStyle/>
          <a:p>
            <a:fld id="{031F915B-5E8A-4B19-9419-5EEA4B6FE7A4}" type="slidenum">
              <a:rPr lang="en-US" smtClean="0"/>
              <a:t>20</a:t>
            </a:fld>
            <a:endParaRPr lang="en-US"/>
          </a:p>
        </p:txBody>
      </p:sp>
    </p:spTree>
    <p:extLst>
      <p:ext uri="{BB962C8B-B14F-4D97-AF65-F5344CB8AC3E}">
        <p14:creationId xmlns:p14="http://schemas.microsoft.com/office/powerpoint/2010/main" val="93090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6877-2F91-FD05-FDEA-192979D190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ECEA0F-13EC-0D09-02F1-FA8AE7B120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9BFD90-667F-FEE1-19DE-6ABB6ED821DD}"/>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C1ECED19-A2D9-EF04-3F4B-2C2F7D064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ADF43-20A8-F089-3D1A-DDA1FF45C752}"/>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2640483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FE89-73CD-27C3-3854-E33C601B58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A34FB0-DDF7-04E4-0321-FCF490D6B9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5D2C9-BA7B-162A-F1B1-2F7D88A76894}"/>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27C60A3D-C0F5-1454-E65B-2F8DB6F868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AF3442-B50B-139D-8AA5-126D2A478406}"/>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55508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5FD1-57B9-B01A-1A13-EC730E21C5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A91D10-9ACC-E360-F051-91DB16299A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F00FFF-374E-AADD-8528-1D1CA06ACE5D}"/>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C5BC1B12-F502-E510-F8F7-C8226C573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67CB6-EE98-67DB-D7D6-3E4BFEDD432B}"/>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307288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C111-2D2D-3CE7-23BE-E4B28CAA17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8435D-F2DF-8B8B-1096-4EF2671ABF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693E7D-8192-4F4D-82B8-9A1C1BCB7F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040810-5E32-02FF-9CE1-984024751C68}"/>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B04B8E71-CC0F-5F37-2DF1-A598414D53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0B707E-2C4C-AD06-D3CE-DEFA7B533025}"/>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209667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AA27-B895-CEBA-00B6-3C1766EF3D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4A565B-1E14-1EE9-95EB-BA789B9C8C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5F2EFE-1A15-507D-492A-E7DF6FFC61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37249D-2D7C-FCCC-C01E-406B555A4B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B0E8C1-7478-DB08-BD94-2650D401EC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5287F9-AE1E-F457-B2CB-B2086AB65326}"/>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8" name="Footer Placeholder 7">
            <a:extLst>
              <a:ext uri="{FF2B5EF4-FFF2-40B4-BE49-F238E27FC236}">
                <a16:creationId xmlns:a16="http://schemas.microsoft.com/office/drawing/2014/main" id="{EF064961-D7D9-9A6F-EE30-6716C3C0D2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276CD1-EFBA-B993-B35A-D8E15B9E0871}"/>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18698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D3F7-B635-09CD-F077-F170D13FC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2012D-BF6B-92D4-2695-BE23AF77CCD4}"/>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4" name="Footer Placeholder 3">
            <a:extLst>
              <a:ext uri="{FF2B5EF4-FFF2-40B4-BE49-F238E27FC236}">
                <a16:creationId xmlns:a16="http://schemas.microsoft.com/office/drawing/2014/main" id="{2FAAE3B7-2AAA-4E36-7DF0-304229A7F2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2E813D-96A2-676F-FBBE-6C90196DEDB2}"/>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47189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48F09-B848-60DB-5843-5892475C5583}"/>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3" name="Footer Placeholder 2">
            <a:extLst>
              <a:ext uri="{FF2B5EF4-FFF2-40B4-BE49-F238E27FC236}">
                <a16:creationId xmlns:a16="http://schemas.microsoft.com/office/drawing/2014/main" id="{58D75472-1AB9-70E8-F2A8-AA658D8836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62489-652C-F28A-04E6-F604AAA4F119}"/>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305171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3453-BD73-74F6-4F39-B29F2E2BAE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E06937-57EC-1C4A-DEBA-07598B089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A69FFA-4D9A-0797-5BF7-8D6937E75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9EB80-0DBB-027F-1D3A-AD6515A0AA02}"/>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1CE9097B-4F65-DA1D-4B95-BC40DC6090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44220-6D58-DC51-D334-4BC3ACE42DCB}"/>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27909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EA5D-4C67-EF92-4B51-CE67EDE12A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4D75E5-17BD-93CB-01E9-C1FBEC350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FA9AC2-B8B8-675D-36E4-3F5D6291A4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00A623-9A75-A0D0-2D4E-AA958C9D36C1}"/>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EF8D2F90-F678-9376-B4DC-DC934040B6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10A-A5EA-7F59-BD7F-2157665A0C24}"/>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92681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C479-F97C-5205-450C-7E3340E601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11205B-ECF2-24E2-DF09-613110E35F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85461-B8C7-0FA5-3A49-3382CC947983}"/>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2A9F50F3-E9CB-FCC4-D2A8-A4A3C30F0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7CC02-8141-F771-4754-6BE6F00A3A1D}"/>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332558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0282E5-34FD-783A-353F-DE41756C84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1708A4-DE45-5BE8-6027-2C04889A5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4A2E9-4C49-4841-2160-64AFC94087F8}"/>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F31692D9-FD14-7049-1066-B700575FB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15585-E6E8-8198-8C2A-50835CEDB963}"/>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333017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700E4F-48A9-8CD0-B20B-1E841B669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34D10D-8C59-673B-34D3-CE2486ECA9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5A478-121E-93CF-9163-EB488C0240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6E7FAAAE-9F3A-9514-4E4F-41D6127AE2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389588-EE0C-C6A9-3468-2954C6F4A1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6217F3-2B4A-47C3-9C72-E51D5C7E4074}" type="slidenum">
              <a:rPr lang="en-US" smtClean="0"/>
              <a:t>‹#›</a:t>
            </a:fld>
            <a:endParaRPr lang="en-US"/>
          </a:p>
        </p:txBody>
      </p:sp>
    </p:spTree>
    <p:extLst>
      <p:ext uri="{BB962C8B-B14F-4D97-AF65-F5344CB8AC3E}">
        <p14:creationId xmlns:p14="http://schemas.microsoft.com/office/powerpoint/2010/main" val="2526340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g"/><Relationship Id="rId18" Type="http://schemas.openxmlformats.org/officeDocument/2006/relationships/image" Target="../media/image22.jp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g"/><Relationship Id="rId17" Type="http://schemas.openxmlformats.org/officeDocument/2006/relationships/image" Target="../media/image21.jpg"/><Relationship Id="rId2" Type="http://schemas.openxmlformats.org/officeDocument/2006/relationships/image" Target="../media/image6.jpeg"/><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jpg"/><Relationship Id="rId10" Type="http://schemas.openxmlformats.org/officeDocument/2006/relationships/image" Target="../media/image14.jpg"/><Relationship Id="rId19" Type="http://schemas.openxmlformats.org/officeDocument/2006/relationships/image" Target="../media/image23.jpg"/><Relationship Id="rId4" Type="http://schemas.openxmlformats.org/officeDocument/2006/relationships/image" Target="../media/image8.jpeg"/><Relationship Id="rId9" Type="http://schemas.openxmlformats.org/officeDocument/2006/relationships/image" Target="../media/image13.jpg"/><Relationship Id="rId14"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nspire.gadoe.org/lesson/4399" TargetMode="External"/><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dreamstime.com/cmlndm_info" TargetMode="External"/><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3" Type="http://schemas.openxmlformats.org/officeDocument/2006/relationships/hyperlink" Target="https://inspire.gadoe.org/lesson/4391" TargetMode="External"/><Relationship Id="rId18" Type="http://schemas.openxmlformats.org/officeDocument/2006/relationships/hyperlink" Target="https://lor2.gadoe.org/gadoe/file/f85f7f98-f72b-4a35-98f5-8a1f6fdd3785/1/Science_1st_literacy-plan_sound.pdf" TargetMode="External"/><Relationship Id="rId26" Type="http://schemas.openxmlformats.org/officeDocument/2006/relationships/hyperlink" Target="https://lor2.gadoe.org/gadoe/file/e52c360d-d989-482a-bf4d-da45964180ad/1/Science_2nd_literacy_plan_stars.pdf" TargetMode="External"/><Relationship Id="rId3" Type="http://schemas.openxmlformats.org/officeDocument/2006/relationships/hyperlink" Target="https://inspire.gadoe.org/lesson/4394" TargetMode="External"/><Relationship Id="rId21" Type="http://schemas.openxmlformats.org/officeDocument/2006/relationships/hyperlink" Target="https://inspire.gadoe.org/lesson/7491" TargetMode="External"/><Relationship Id="rId7" Type="http://schemas.openxmlformats.org/officeDocument/2006/relationships/hyperlink" Target="https://inspire.gadoe.org/lesson/1449" TargetMode="External"/><Relationship Id="rId12" Type="http://schemas.openxmlformats.org/officeDocument/2006/relationships/hyperlink" Target="https://lor2.gadoe.org/gadoe/file/7d69f130-cda1-43e6-856a-6ef1cceb3d54/1/Science-1st-literacy-plan-plant-animal-needs.pdf" TargetMode="External"/><Relationship Id="rId17" Type="http://schemas.openxmlformats.org/officeDocument/2006/relationships/hyperlink" Target="https://inspire.gadoe.org/lesson/1447" TargetMode="External"/><Relationship Id="rId25" Type="http://schemas.openxmlformats.org/officeDocument/2006/relationships/hyperlink" Target="https://inspire.gadoe.org/lesson/1450" TargetMode="External"/><Relationship Id="rId33" Type="http://schemas.openxmlformats.org/officeDocument/2006/relationships/hyperlink" Target="https://inspire.gadoe.org/lesson/10075" TargetMode="External"/><Relationship Id="rId2" Type="http://schemas.openxmlformats.org/officeDocument/2006/relationships/hyperlink" Target="https://lor2.gadoe.org/gadoe/file/0e8c149a-fce9-474f-8cd8-e4c2930d2fa1/1/Science-Kindergarten-literacy-plan-sink-float.pdf" TargetMode="External"/><Relationship Id="rId16" Type="http://schemas.openxmlformats.org/officeDocument/2006/relationships/hyperlink" Target="https://nam02.safelinks.protection.outlook.com/?url=https%3A%2F%2Fbit.ly%2F3T1X45i&amp;data=05%7C01%7Crenee.shirley-stevens%40doe.k12.ga.us%7Cbab8dfe2c3b64039ffa708dab061117f%7C1aa55c8303434ecbbd39bd7f43876bd7%7C0%7C0%7C638016228210418991%7CUnknown%7CTWFpbGZsb3d8eyJWIjoiMC4wLjAwMDAiLCJQIjoiV2luMzIiLCJBTiI6Ik1haWwiLCJXVCI6Mn0%3D%7C3000%7C%7C%7C&amp;sdata=SW3xUW3P9RbpY7jMu5nCedBmreGk%2Btnak0tgd%2Fx79g8%3D&amp;reserved=0" TargetMode="External"/><Relationship Id="rId20" Type="http://schemas.openxmlformats.org/officeDocument/2006/relationships/hyperlink" Target="https://lor2.gadoe.org/gadoe/file/129e14fe-92dc-4081-9856-12b8ac7ef75d/1/Science-1st-literacy-plan-magnets.pdf" TargetMode="External"/><Relationship Id="rId29" Type="http://schemas.openxmlformats.org/officeDocument/2006/relationships/hyperlink" Target="https://inspire.gadoe.org/lesson/10074" TargetMode="External"/><Relationship Id="rId1" Type="http://schemas.openxmlformats.org/officeDocument/2006/relationships/slideLayout" Target="../slideLayouts/slideLayout2.xml"/><Relationship Id="rId6" Type="http://schemas.openxmlformats.org/officeDocument/2006/relationships/hyperlink" Target="https://nam02.safelinks.protection.outlook.com/?url=https%3A%2F%2Fbit.ly%2F3evUFRp&amp;data=05%7C01%7Crenee.shirley-stevens%40doe.k12.ga.us%7Cbab8dfe2c3b64039ffa708dab061117f%7C1aa55c8303434ecbbd39bd7f43876bd7%7C0%7C0%7C638016228210418991%7CUnknown%7CTWFpbGZsb3d8eyJWIjoiMC4wLjAwMDAiLCJQIjoiV2luMzIiLCJBTiI6Ik1haWwiLCJXVCI6Mn0%3D%7C3000%7C%7C%7C&amp;sdata=RH6O1MSXaqJUyI2Dg7ugA6p2lGMttdC7g4yT2miUcOc%3D&amp;reserved=0" TargetMode="External"/><Relationship Id="rId11" Type="http://schemas.openxmlformats.org/officeDocument/2006/relationships/hyperlink" Target="https://inspire.gadoe.org/lesson/10063" TargetMode="External"/><Relationship Id="rId24" Type="http://schemas.openxmlformats.org/officeDocument/2006/relationships/hyperlink" Target="https://nam02.safelinks.protection.outlook.com/?url=https%3A%2F%2Fbit.ly%2F3SYYSMq&amp;data=05%7C01%7Crenee.shirley-stevens%40doe.k12.ga.us%7Cbab8dfe2c3b64039ffa708dab061117f%7C1aa55c8303434ecbbd39bd7f43876bd7%7C0%7C0%7C638016228210418991%7CUnknown%7CTWFpbGZsb3d8eyJWIjoiMC4wLjAwMDAiLCJQIjoiV2luMzIiLCJBTiI6Ik1haWwiLCJXVCI6Mn0%3D%7C3000%7C%7C%7C&amp;sdata=XQ5tFlwa05LbgB73my6Qdgx64lgebIpEz7Q9Ggts7Ao%3D&amp;reserved=0" TargetMode="External"/><Relationship Id="rId32" Type="http://schemas.openxmlformats.org/officeDocument/2006/relationships/hyperlink" Target="https://lor2.gadoe.org/gadoe/file/51849c66-f34f-4174-93d4-3f80052ca870/1/Science_2nd_literacy_plan_life_cycles.pdf" TargetMode="External"/><Relationship Id="rId5" Type="http://schemas.openxmlformats.org/officeDocument/2006/relationships/hyperlink" Target="https://inspire.gadoe.org/lesson/4396" TargetMode="External"/><Relationship Id="rId15" Type="http://schemas.openxmlformats.org/officeDocument/2006/relationships/hyperlink" Target="https://inspire.gadoe.org/lesson/4392" TargetMode="External"/><Relationship Id="rId23" Type="http://schemas.openxmlformats.org/officeDocument/2006/relationships/hyperlink" Target="https://inspire.gadoe.org/lesson/10072" TargetMode="External"/><Relationship Id="rId28" Type="http://schemas.openxmlformats.org/officeDocument/2006/relationships/hyperlink" Target="https://lor2.gadoe.org/gadoe/file/26543e6c-1bb9-4906-8c0b-c3da19a60796/1/Science_2nd_literacy_plan_force_motion.pdf" TargetMode="External"/><Relationship Id="rId10" Type="http://schemas.openxmlformats.org/officeDocument/2006/relationships/hyperlink" Target="https://lor2.gadoe.org/gadoe/file/2b3d3363-6026-47ff-8317-63d7a7482baa/1/Science_kindergarten_literacy_plan_grouping_organisms.pdf" TargetMode="External"/><Relationship Id="rId19" Type="http://schemas.openxmlformats.org/officeDocument/2006/relationships/hyperlink" Target="https://inspire.gadoe.org/lesson/10073" TargetMode="External"/><Relationship Id="rId31" Type="http://schemas.openxmlformats.org/officeDocument/2006/relationships/hyperlink" Target="https://inspire.gadoe.org/lesson/4401" TargetMode="External"/><Relationship Id="rId4" Type="http://schemas.openxmlformats.org/officeDocument/2006/relationships/hyperlink" Target="https://lor2.gadoe.org/gadoe/file/897d458a-ee3d-4be9-b6c9-ea6b9bcf310c/1/Science-Kindergarten-literacy-plan-living-nonliving.pdf" TargetMode="External"/><Relationship Id="rId9" Type="http://schemas.openxmlformats.org/officeDocument/2006/relationships/hyperlink" Target="https://inspire.gadoe.org/lesson/4399" TargetMode="External"/><Relationship Id="rId14" Type="http://schemas.openxmlformats.org/officeDocument/2006/relationships/hyperlink" Target="https://lor2.gadoe.org/gadoe/file/9203efc6-8ad1-4e9e-89d0-d17e9ff1e019/1/Science-1st-literacy-plan-weather.pdf" TargetMode="External"/><Relationship Id="rId22" Type="http://schemas.openxmlformats.org/officeDocument/2006/relationships/hyperlink" Target="https://lor2.gadoe.org/gadoe/file/83362597-1abc-4043-a629-1c0ff9ac3c11/1/Science_1st_literacy_plan_everyday_magnets.pdf" TargetMode="External"/><Relationship Id="rId27" Type="http://schemas.openxmlformats.org/officeDocument/2006/relationships/hyperlink" Target="https://inspire.gadoe.org/lesson/10076" TargetMode="External"/><Relationship Id="rId30" Type="http://schemas.openxmlformats.org/officeDocument/2006/relationships/hyperlink" Target="https://lor2.gadoe.org/gadoe/file/2732d37a-b210-456c-9816-c48d8eb51894/1/Science-2nd-literacy-plan-structures.pdf" TargetMode="External"/><Relationship Id="rId8" Type="http://schemas.openxmlformats.org/officeDocument/2006/relationships/hyperlink" Target="https://lor2.gadoe.org/gadoe/file/02a5e8d1-8384-4152-8fa4-fe81cb495e29/1/Science-Kindergarten-literacy-plan-soil.pdf"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inspire.gadoe.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3" Type="http://schemas.openxmlformats.org/officeDocument/2006/relationships/hyperlink" Target="https://inspire.gadoe.org/lesson/4391" TargetMode="External"/><Relationship Id="rId18" Type="http://schemas.openxmlformats.org/officeDocument/2006/relationships/hyperlink" Target="https://lor2.gadoe.org/gadoe/file/f85f7f98-f72b-4a35-98f5-8a1f6fdd3785/1/Science_1st_literacy-plan_sound.pdf" TargetMode="External"/><Relationship Id="rId26" Type="http://schemas.openxmlformats.org/officeDocument/2006/relationships/hyperlink" Target="https://lor2.gadoe.org/gadoe/file/e52c360d-d989-482a-bf4d-da45964180ad/1/Science_2nd_literacy_plan_stars.pdf" TargetMode="External"/><Relationship Id="rId3" Type="http://schemas.openxmlformats.org/officeDocument/2006/relationships/hyperlink" Target="https://inspire.gadoe.org/lesson/4394" TargetMode="External"/><Relationship Id="rId21" Type="http://schemas.openxmlformats.org/officeDocument/2006/relationships/hyperlink" Target="https://inspire.gadoe.org/lesson/7491" TargetMode="External"/><Relationship Id="rId7" Type="http://schemas.openxmlformats.org/officeDocument/2006/relationships/hyperlink" Target="https://inspire.gadoe.org/lesson/1449" TargetMode="External"/><Relationship Id="rId12" Type="http://schemas.openxmlformats.org/officeDocument/2006/relationships/hyperlink" Target="https://lor2.gadoe.org/gadoe/file/7d69f130-cda1-43e6-856a-6ef1cceb3d54/1/Science-1st-literacy-plan-plant-animal-needs.pdf" TargetMode="External"/><Relationship Id="rId17" Type="http://schemas.openxmlformats.org/officeDocument/2006/relationships/hyperlink" Target="https://inspire.gadoe.org/lesson/1447" TargetMode="External"/><Relationship Id="rId25" Type="http://schemas.openxmlformats.org/officeDocument/2006/relationships/hyperlink" Target="https://inspire.gadoe.org/lesson/1450" TargetMode="External"/><Relationship Id="rId33" Type="http://schemas.openxmlformats.org/officeDocument/2006/relationships/hyperlink" Target="https://inspire.gadoe.org/lesson/10075" TargetMode="External"/><Relationship Id="rId2" Type="http://schemas.openxmlformats.org/officeDocument/2006/relationships/hyperlink" Target="https://lor2.gadoe.org/gadoe/file/0e8c149a-fce9-474f-8cd8-e4c2930d2fa1/1/Science-Kindergarten-literacy-plan-sink-float.pdf" TargetMode="External"/><Relationship Id="rId16" Type="http://schemas.openxmlformats.org/officeDocument/2006/relationships/hyperlink" Target="https://nam02.safelinks.protection.outlook.com/?url=https%3A%2F%2Fbit.ly%2F3T1X45i&amp;data=05%7C01%7Crenee.shirley-stevens%40doe.k12.ga.us%7Cbab8dfe2c3b64039ffa708dab061117f%7C1aa55c8303434ecbbd39bd7f43876bd7%7C0%7C0%7C638016228210418991%7CUnknown%7CTWFpbGZsb3d8eyJWIjoiMC4wLjAwMDAiLCJQIjoiV2luMzIiLCJBTiI6Ik1haWwiLCJXVCI6Mn0%3D%7C3000%7C%7C%7C&amp;sdata=SW3xUW3P9RbpY7jMu5nCedBmreGk%2Btnak0tgd%2Fx79g8%3D&amp;reserved=0" TargetMode="External"/><Relationship Id="rId20" Type="http://schemas.openxmlformats.org/officeDocument/2006/relationships/hyperlink" Target="https://lor2.gadoe.org/gadoe/file/129e14fe-92dc-4081-9856-12b8ac7ef75d/1/Science-1st-literacy-plan-magnets.pdf" TargetMode="External"/><Relationship Id="rId29" Type="http://schemas.openxmlformats.org/officeDocument/2006/relationships/hyperlink" Target="https://inspire.gadoe.org/lesson/10074" TargetMode="External"/><Relationship Id="rId1" Type="http://schemas.openxmlformats.org/officeDocument/2006/relationships/slideLayout" Target="../slideLayouts/slideLayout2.xml"/><Relationship Id="rId6" Type="http://schemas.openxmlformats.org/officeDocument/2006/relationships/hyperlink" Target="https://nam02.safelinks.protection.outlook.com/?url=https%3A%2F%2Fbit.ly%2F3evUFRp&amp;data=05%7C01%7Crenee.shirley-stevens%40doe.k12.ga.us%7Cbab8dfe2c3b64039ffa708dab061117f%7C1aa55c8303434ecbbd39bd7f43876bd7%7C0%7C0%7C638016228210418991%7CUnknown%7CTWFpbGZsb3d8eyJWIjoiMC4wLjAwMDAiLCJQIjoiV2luMzIiLCJBTiI6Ik1haWwiLCJXVCI6Mn0%3D%7C3000%7C%7C%7C&amp;sdata=RH6O1MSXaqJUyI2Dg7ugA6p2lGMttdC7g4yT2miUcOc%3D&amp;reserved=0" TargetMode="External"/><Relationship Id="rId11" Type="http://schemas.openxmlformats.org/officeDocument/2006/relationships/hyperlink" Target="https://inspire.gadoe.org/lesson/10063" TargetMode="External"/><Relationship Id="rId24" Type="http://schemas.openxmlformats.org/officeDocument/2006/relationships/hyperlink" Target="https://nam02.safelinks.protection.outlook.com/?url=https%3A%2F%2Fbit.ly%2F3SYYSMq&amp;data=05%7C01%7Crenee.shirley-stevens%40doe.k12.ga.us%7Cbab8dfe2c3b64039ffa708dab061117f%7C1aa55c8303434ecbbd39bd7f43876bd7%7C0%7C0%7C638016228210418991%7CUnknown%7CTWFpbGZsb3d8eyJWIjoiMC4wLjAwMDAiLCJQIjoiV2luMzIiLCJBTiI6Ik1haWwiLCJXVCI6Mn0%3D%7C3000%7C%7C%7C&amp;sdata=XQ5tFlwa05LbgB73my6Qdgx64lgebIpEz7Q9Ggts7Ao%3D&amp;reserved=0" TargetMode="External"/><Relationship Id="rId32" Type="http://schemas.openxmlformats.org/officeDocument/2006/relationships/hyperlink" Target="https://lor2.gadoe.org/gadoe/file/51849c66-f34f-4174-93d4-3f80052ca870/1/Science_2nd_literacy_plan_life_cycles.pdf" TargetMode="External"/><Relationship Id="rId5" Type="http://schemas.openxmlformats.org/officeDocument/2006/relationships/hyperlink" Target="https://inspire.gadoe.org/lesson/4396" TargetMode="External"/><Relationship Id="rId15" Type="http://schemas.openxmlformats.org/officeDocument/2006/relationships/hyperlink" Target="https://inspire.gadoe.org/lesson/4392" TargetMode="External"/><Relationship Id="rId23" Type="http://schemas.openxmlformats.org/officeDocument/2006/relationships/hyperlink" Target="https://inspire.gadoe.org/lesson/10072" TargetMode="External"/><Relationship Id="rId28" Type="http://schemas.openxmlformats.org/officeDocument/2006/relationships/hyperlink" Target="https://lor2.gadoe.org/gadoe/file/26543e6c-1bb9-4906-8c0b-c3da19a60796/1/Science_2nd_literacy_plan_force_motion.pdf" TargetMode="External"/><Relationship Id="rId10" Type="http://schemas.openxmlformats.org/officeDocument/2006/relationships/hyperlink" Target="https://lor2.gadoe.org/gadoe/file/2b3d3363-6026-47ff-8317-63d7a7482baa/1/Science_kindergarten_literacy_plan_grouping_organisms.pdf" TargetMode="External"/><Relationship Id="rId19" Type="http://schemas.openxmlformats.org/officeDocument/2006/relationships/hyperlink" Target="https://inspire.gadoe.org/lesson/10073" TargetMode="External"/><Relationship Id="rId31" Type="http://schemas.openxmlformats.org/officeDocument/2006/relationships/hyperlink" Target="https://inspire.gadoe.org/lesson/4401" TargetMode="External"/><Relationship Id="rId4" Type="http://schemas.openxmlformats.org/officeDocument/2006/relationships/hyperlink" Target="https://lor2.gadoe.org/gadoe/file/897d458a-ee3d-4be9-b6c9-ea6b9bcf310c/1/Science-Kindergarten-literacy-plan-living-nonliving.pdf" TargetMode="External"/><Relationship Id="rId9" Type="http://schemas.openxmlformats.org/officeDocument/2006/relationships/hyperlink" Target="https://inspire.gadoe.org/lesson/4399" TargetMode="External"/><Relationship Id="rId14" Type="http://schemas.openxmlformats.org/officeDocument/2006/relationships/hyperlink" Target="https://lor2.gadoe.org/gadoe/file/9203efc6-8ad1-4e9e-89d0-d17e9ff1e019/1/Science-1st-literacy-plan-weather.pdf" TargetMode="External"/><Relationship Id="rId22" Type="http://schemas.openxmlformats.org/officeDocument/2006/relationships/hyperlink" Target="https://lor2.gadoe.org/gadoe/file/83362597-1abc-4043-a629-1c0ff9ac3c11/1/Science_1st_literacy_plan_everyday_magnets.pdf" TargetMode="External"/><Relationship Id="rId27" Type="http://schemas.openxmlformats.org/officeDocument/2006/relationships/hyperlink" Target="https://inspire.gadoe.org/lesson/10076" TargetMode="External"/><Relationship Id="rId30" Type="http://schemas.openxmlformats.org/officeDocument/2006/relationships/hyperlink" Target="https://lor2.gadoe.org/gadoe/file/2732d37a-b210-456c-9816-c48d8eb51894/1/Science-2nd-literacy-plan-structures.pdf" TargetMode="External"/><Relationship Id="rId8" Type="http://schemas.openxmlformats.org/officeDocument/2006/relationships/hyperlink" Target="https://lor2.gadoe.org/gadoe/file/02a5e8d1-8384-4152-8fa4-fe81cb495e29/1/Science-Kindergarten-literacy-plan-soil.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onceuponasciencebook.com/2024/07/08/more-literacy-learning-cycles-for-elementary-science/"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590662" y="4267832"/>
            <a:ext cx="4805996" cy="1297115"/>
          </a:xfrm>
        </p:spPr>
        <p:txBody>
          <a:bodyPr anchor="t">
            <a:normAutofit/>
          </a:bodyPr>
          <a:lstStyle/>
          <a:p>
            <a:pPr algn="l"/>
            <a:r>
              <a:rPr lang="en-US" sz="4000">
                <a:solidFill>
                  <a:schemeClr val="tx2"/>
                </a:solidFill>
              </a:rPr>
              <a:t>Literacy Learning Cycles</a:t>
            </a:r>
          </a:p>
        </p:txBody>
      </p:sp>
      <p:sp>
        <p:nvSpPr>
          <p:cNvPr id="3" name="Subtitle 2"/>
          <p:cNvSpPr>
            <a:spLocks noGrp="1"/>
          </p:cNvSpPr>
          <p:nvPr>
            <p:ph type="subTitle" idx="1"/>
          </p:nvPr>
        </p:nvSpPr>
        <p:spPr>
          <a:xfrm>
            <a:off x="6590966" y="3428999"/>
            <a:ext cx="4805691" cy="838831"/>
          </a:xfrm>
        </p:spPr>
        <p:txBody>
          <a:bodyPr anchor="b">
            <a:normAutofit/>
          </a:bodyPr>
          <a:lstStyle/>
          <a:p>
            <a:pPr algn="l"/>
            <a:r>
              <a:rPr lang="en-US" sz="2000">
                <a:solidFill>
                  <a:schemeClr val="tx2"/>
                </a:solidFill>
              </a:rPr>
              <a:t>Jodi Wheeler-Toppen, Ph.D.</a:t>
            </a:r>
          </a:p>
        </p:txBody>
      </p:sp>
      <p:pic>
        <p:nvPicPr>
          <p:cNvPr id="6" name="Picture 5" descr="A picture containing icon&#10;&#10;Description automatically generated">
            <a:extLst>
              <a:ext uri="{FF2B5EF4-FFF2-40B4-BE49-F238E27FC236}">
                <a16:creationId xmlns:a16="http://schemas.microsoft.com/office/drawing/2014/main" id="{5C70C351-85F0-C8AD-A354-706748316649}"/>
              </a:ext>
            </a:extLst>
          </p:cNvPr>
          <p:cNvPicPr>
            <a:picLocks noChangeAspect="1"/>
          </p:cNvPicPr>
          <p:nvPr/>
        </p:nvPicPr>
        <p:blipFill rotWithShape="1">
          <a:blip r:embed="rId3">
            <a:extLst>
              <a:ext uri="{28A0092B-C50C-407E-A947-70E740481C1C}">
                <a14:useLocalDpi xmlns:a14="http://schemas.microsoft.com/office/drawing/2010/main" val="0"/>
              </a:ext>
            </a:extLst>
          </a:blip>
          <a:srcRect l="545" r="3669"/>
          <a:stretch/>
        </p:blipFill>
        <p:spPr>
          <a:xfrm>
            <a:off x="340470" y="2080942"/>
            <a:ext cx="4141760" cy="3610516"/>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5" name="Group 14">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6" name="Freeform: Shape 15">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55764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6B7183-7834-4DCC-BAB5-AAA1ABF60F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34" y="645396"/>
            <a:ext cx="2450296" cy="3209544"/>
          </a:xfrm>
          <a:prstGeom prst="rect">
            <a:avLst/>
          </a:prstGeom>
        </p:spPr>
        <p:style>
          <a:lnRef idx="2">
            <a:schemeClr val="dk1"/>
          </a:lnRef>
          <a:fillRef idx="1">
            <a:schemeClr val="lt1"/>
          </a:fillRef>
          <a:effectRef idx="0">
            <a:schemeClr val="dk1"/>
          </a:effectRef>
          <a:fontRef idx="minor">
            <a:schemeClr val="dk1"/>
          </a:fontRef>
        </p:style>
      </p:pic>
      <p:pic>
        <p:nvPicPr>
          <p:cNvPr id="4" name="Picture 3" descr="A picture containing text, book&#10;&#10;Description automatically generated">
            <a:extLst>
              <a:ext uri="{FF2B5EF4-FFF2-40B4-BE49-F238E27FC236}">
                <a16:creationId xmlns:a16="http://schemas.microsoft.com/office/drawing/2014/main" id="{BCA50C08-F94A-4932-8E2D-AD73D96C2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465" y="645396"/>
            <a:ext cx="2471348" cy="3209544"/>
          </a:xfrm>
          <a:prstGeom prst="rect">
            <a:avLst/>
          </a:prstGeom>
          <a:ln>
            <a:solidFill>
              <a:schemeClr val="tx1"/>
            </a:solidFill>
          </a:ln>
        </p:spPr>
      </p:pic>
      <p:pic>
        <p:nvPicPr>
          <p:cNvPr id="7" name="Picture 6">
            <a:extLst>
              <a:ext uri="{FF2B5EF4-FFF2-40B4-BE49-F238E27FC236}">
                <a16:creationId xmlns:a16="http://schemas.microsoft.com/office/drawing/2014/main" id="{71B86345-E3C2-44D7-AF0A-78DD082F60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0175" y="645396"/>
            <a:ext cx="2479372" cy="3209544"/>
          </a:xfrm>
          <a:prstGeom prst="rect">
            <a:avLst/>
          </a:prstGeom>
          <a:ln>
            <a:solidFill>
              <a:schemeClr val="tx1"/>
            </a:solidFill>
          </a:ln>
        </p:spPr>
      </p:pic>
      <p:pic>
        <p:nvPicPr>
          <p:cNvPr id="8" name="Picture 12" descr="http://ecx.images-amazon.com/images/I/51y4xh49rkL._SY300_.jpg">
            <a:extLst>
              <a:ext uri="{FF2B5EF4-FFF2-40B4-BE49-F238E27FC236}">
                <a16:creationId xmlns:a16="http://schemas.microsoft.com/office/drawing/2014/main" id="{9C35479D-4E4A-43F9-81E5-E8133F71826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227194" y="645396"/>
            <a:ext cx="2482047" cy="320954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E57F4AA-2CE9-4BB5-B860-6CDEA4822F03}"/>
              </a:ext>
            </a:extLst>
          </p:cNvPr>
          <p:cNvSpPr txBox="1"/>
          <p:nvPr/>
        </p:nvSpPr>
        <p:spPr>
          <a:xfrm>
            <a:off x="3406465" y="4749564"/>
            <a:ext cx="6675120" cy="1463040"/>
          </a:xfrm>
          <a:prstGeom prst="rect">
            <a:avLst/>
          </a:prstGeom>
        </p:spPr>
        <p:txBody>
          <a:bodyPr vert="horz" lIns="91440" tIns="45720" rIns="91440" bIns="45720" rtlCol="0" anchor="ctr">
            <a:normAutofit/>
          </a:bodyPr>
          <a:lstStyle/>
          <a:p>
            <a:pPr defTabSz="914400">
              <a:lnSpc>
                <a:spcPct val="90000"/>
              </a:lnSpc>
              <a:spcAft>
                <a:spcPts val="600"/>
              </a:spcAft>
            </a:pPr>
            <a:r>
              <a:rPr lang="en-US" sz="4000" dirty="0">
                <a:solidFill>
                  <a:schemeClr val="accent1"/>
                </a:solidFill>
              </a:rPr>
              <a:t>Who I Am and</a:t>
            </a:r>
          </a:p>
          <a:p>
            <a:pPr defTabSz="914400">
              <a:lnSpc>
                <a:spcPct val="90000"/>
              </a:lnSpc>
              <a:spcAft>
                <a:spcPts val="600"/>
              </a:spcAft>
            </a:pPr>
            <a:r>
              <a:rPr lang="en-US" sz="4000" dirty="0">
                <a:solidFill>
                  <a:schemeClr val="accent1"/>
                </a:solidFill>
              </a:rPr>
              <a:t>How I Ended Up Here</a:t>
            </a:r>
          </a:p>
        </p:txBody>
      </p:sp>
    </p:spTree>
    <p:extLst>
      <p:ext uri="{BB962C8B-B14F-4D97-AF65-F5344CB8AC3E}">
        <p14:creationId xmlns:p14="http://schemas.microsoft.com/office/powerpoint/2010/main" val="190076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5998" y="3761379"/>
            <a:ext cx="1427877" cy="1817596"/>
          </a:xfrm>
          <a:prstGeom prst="rect">
            <a:avLst/>
          </a:prstGeom>
        </p:spPr>
      </p:pic>
      <p:pic>
        <p:nvPicPr>
          <p:cNvPr id="1028" name="Picture 4" descr="http://ecx.images-amazon.com/images/I/51esLs1-md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370" y="4877559"/>
            <a:ext cx="1469453" cy="19697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ecx.images-amazon.com/images/I/91lmki7Txu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6270" y="3568032"/>
            <a:ext cx="1394381" cy="17946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ecx.images-amazon.com/images/I/51Aj-yymb7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86987" y="5116111"/>
            <a:ext cx="1315652" cy="17495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ecx.images-amazon.com/images/I/51tQjHVGTE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31060" y="4952829"/>
            <a:ext cx="1476796" cy="189819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ecx.images-amazon.com/images/I/619TXOtvQwL._BO2,204,203,200_PIsitb-sticker-v3-big,TopRight,0,-55_SX278_SY278_PIkin4,BottomRight,1,22_AA300_SH20_OU01_.jpg"/>
          <p:cNvPicPr>
            <a:picLocks noChangeAspect="1" noChangeArrowheads="1"/>
          </p:cNvPicPr>
          <p:nvPr/>
        </p:nvPicPr>
        <p:blipFill rotWithShape="1">
          <a:blip r:embed="rId7">
            <a:extLst>
              <a:ext uri="{28A0092B-C50C-407E-A947-70E740481C1C}">
                <a14:useLocalDpi xmlns:a14="http://schemas.microsoft.com/office/drawing/2010/main" val="0"/>
              </a:ext>
            </a:extLst>
          </a:blip>
          <a:srcRect l="19961" t="10864" r="19486" b="7413"/>
          <a:stretch/>
        </p:blipFill>
        <p:spPr bwMode="auto">
          <a:xfrm>
            <a:off x="9315174" y="3262385"/>
            <a:ext cx="1730326" cy="23352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7519" y="4109702"/>
            <a:ext cx="2138496" cy="2763594"/>
          </a:xfrm>
          <a:prstGeom prst="rect">
            <a:avLst/>
          </a:prstGeom>
        </p:spPr>
      </p:pic>
      <p:pic>
        <p:nvPicPr>
          <p:cNvPr id="14" name="Picture 13"/>
          <p:cNvPicPr>
            <a:picLocks noChangeAspect="1"/>
          </p:cNvPicPr>
          <p:nvPr/>
        </p:nvPicPr>
        <p:blipFill rotWithShape="1">
          <a:blip r:embed="rId9">
            <a:extLst>
              <a:ext uri="{28A0092B-C50C-407E-A947-70E740481C1C}">
                <a14:useLocalDpi xmlns:a14="http://schemas.microsoft.com/office/drawing/2010/main" val="0"/>
              </a:ext>
            </a:extLst>
          </a:blip>
          <a:srcRect l="10436"/>
          <a:stretch/>
        </p:blipFill>
        <p:spPr>
          <a:xfrm>
            <a:off x="10863618" y="5168903"/>
            <a:ext cx="1328382" cy="1667033"/>
          </a:xfrm>
          <a:prstGeom prst="rect">
            <a:avLst/>
          </a:prstGeom>
        </p:spPr>
      </p:pic>
      <p:pic>
        <p:nvPicPr>
          <p:cNvPr id="2" name="Picture 1"/>
          <p:cNvPicPr>
            <a:picLocks noChangeAspect="1"/>
          </p:cNvPicPr>
          <p:nvPr/>
        </p:nvPicPr>
        <p:blipFill>
          <a:blip r:embed="rId10"/>
          <a:stretch>
            <a:fillRect/>
          </a:stretch>
        </p:blipFill>
        <p:spPr>
          <a:xfrm>
            <a:off x="10789459" y="3439236"/>
            <a:ext cx="1400049" cy="1782206"/>
          </a:xfrm>
          <a:prstGeom prst="rect">
            <a:avLst/>
          </a:prstGeom>
        </p:spPr>
      </p:pic>
      <p:pic>
        <p:nvPicPr>
          <p:cNvPr id="1026" name="Picture 2" descr="http://www.capstonepub.com/assets/1/14/DimRegular/9781515767138.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5804" y="4106989"/>
            <a:ext cx="1407377" cy="14306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19684" y="4477645"/>
            <a:ext cx="1292894" cy="1314264"/>
          </a:xfrm>
          <a:prstGeom prst="rect">
            <a:avLst/>
          </a:prstGeom>
        </p:spPr>
      </p:pic>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87049" y="5091771"/>
            <a:ext cx="1047750" cy="1066800"/>
          </a:xfrm>
          <a:prstGeom prst="rect">
            <a:avLst/>
          </a:prstGeom>
        </p:spPr>
      </p:pic>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90391" y="5491499"/>
            <a:ext cx="1283960" cy="1305182"/>
          </a:xfrm>
          <a:prstGeom prst="rect">
            <a:avLst/>
          </a:prstGeom>
        </p:spPr>
      </p:pic>
      <p:pic>
        <p:nvPicPr>
          <p:cNvPr id="10" name="Picture 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02294" y="5749373"/>
            <a:ext cx="1047750" cy="1066800"/>
          </a:xfrm>
          <a:prstGeom prst="rect">
            <a:avLst/>
          </a:prstGeom>
        </p:spPr>
      </p:pic>
      <p:pic>
        <p:nvPicPr>
          <p:cNvPr id="8" name="Picture 7"/>
          <p:cNvPicPr>
            <a:picLocks noChangeAspect="1"/>
          </p:cNvPicPr>
          <p:nvPr/>
        </p:nvPicPr>
        <p:blipFill>
          <a:blip r:embed="rId16"/>
          <a:stretch>
            <a:fillRect/>
          </a:stretch>
        </p:blipFill>
        <p:spPr>
          <a:xfrm>
            <a:off x="6313297" y="5116111"/>
            <a:ext cx="1538632" cy="1772618"/>
          </a:xfrm>
          <a:prstGeom prst="rect">
            <a:avLst/>
          </a:prstGeom>
        </p:spPr>
      </p:pic>
      <p:pic>
        <p:nvPicPr>
          <p:cNvPr id="21" name="Picture 20">
            <a:extLst>
              <a:ext uri="{FF2B5EF4-FFF2-40B4-BE49-F238E27FC236}">
                <a16:creationId xmlns:a16="http://schemas.microsoft.com/office/drawing/2014/main" id="{4AA6F80A-956C-4D1C-A66F-1E064F595228}"/>
              </a:ext>
            </a:extLst>
          </p:cNvPr>
          <p:cNvPicPr>
            <a:picLocks noChangeAspect="1"/>
          </p:cNvPicPr>
          <p:nvPr/>
        </p:nvPicPr>
        <p:blipFill>
          <a:blip r:embed="rId17"/>
          <a:stretch>
            <a:fillRect/>
          </a:stretch>
        </p:blipFill>
        <p:spPr>
          <a:xfrm>
            <a:off x="0" y="57554"/>
            <a:ext cx="3060964" cy="3916833"/>
          </a:xfrm>
          <a:prstGeom prst="rect">
            <a:avLst/>
          </a:prstGeom>
        </p:spPr>
      </p:pic>
      <p:pic>
        <p:nvPicPr>
          <p:cNvPr id="22" name="Picture 21">
            <a:extLst>
              <a:ext uri="{FF2B5EF4-FFF2-40B4-BE49-F238E27FC236}">
                <a16:creationId xmlns:a16="http://schemas.microsoft.com/office/drawing/2014/main" id="{EAA96E65-0188-4F12-AD04-8C56D794AE0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27105" y="92047"/>
            <a:ext cx="3060964" cy="3913164"/>
          </a:xfrm>
          <a:prstGeom prst="rect">
            <a:avLst/>
          </a:prstGeom>
        </p:spPr>
      </p:pic>
      <p:pic>
        <p:nvPicPr>
          <p:cNvPr id="17" name="Picture 16" descr="A picture containing toy, doll&#10;&#10;Description automatically generated">
            <a:extLst>
              <a:ext uri="{FF2B5EF4-FFF2-40B4-BE49-F238E27FC236}">
                <a16:creationId xmlns:a16="http://schemas.microsoft.com/office/drawing/2014/main" id="{74145AB6-864D-4B94-8502-61F3E3AE6E9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13872" y="58615"/>
            <a:ext cx="4434332" cy="3429218"/>
          </a:xfrm>
          <a:prstGeom prst="rect">
            <a:avLst/>
          </a:prstGeom>
          <a:ln>
            <a:solidFill>
              <a:schemeClr val="tx1"/>
            </a:solidFill>
          </a:ln>
        </p:spPr>
      </p:pic>
    </p:spTree>
    <p:extLst>
      <p:ext uri="{BB962C8B-B14F-4D97-AF65-F5344CB8AC3E}">
        <p14:creationId xmlns:p14="http://schemas.microsoft.com/office/powerpoint/2010/main" val="664307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9277486" y="3565112"/>
            <a:ext cx="5345554" cy="1240221"/>
          </a:xfrm>
        </p:spPr>
        <p:txBody>
          <a:bodyPr>
            <a:normAutofit fontScale="90000"/>
          </a:bodyPr>
          <a:lstStyle/>
          <a:p>
            <a:r>
              <a:rPr lang="en-US" sz="6000" dirty="0">
                <a:solidFill>
                  <a:schemeClr val="tx1"/>
                </a:solidFill>
              </a:rPr>
              <a:t>Connect with 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2626" y="410474"/>
            <a:ext cx="5718048" cy="4828032"/>
          </a:xfrm>
          <a:prstGeom prst="rect">
            <a:avLst/>
          </a:prstGeom>
        </p:spPr>
      </p:pic>
      <p:sp>
        <p:nvSpPr>
          <p:cNvPr id="3" name="Right Arrow 2"/>
          <p:cNvSpPr/>
          <p:nvPr/>
        </p:nvSpPr>
        <p:spPr>
          <a:xfrm>
            <a:off x="468836" y="164634"/>
            <a:ext cx="3367668" cy="17581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 </a:t>
            </a:r>
            <a:r>
              <a:rPr lang="en-US" dirty="0" err="1"/>
              <a:t>Powerpoint</a:t>
            </a:r>
            <a:r>
              <a:rPr lang="en-US" dirty="0"/>
              <a:t> here.</a:t>
            </a:r>
          </a:p>
          <a:p>
            <a:pPr algn="ctr"/>
            <a:r>
              <a:rPr lang="en-US" dirty="0"/>
              <a:t>Also, sign up for newsletter!</a:t>
            </a:r>
          </a:p>
        </p:txBody>
      </p:sp>
      <p:pic>
        <p:nvPicPr>
          <p:cNvPr id="6" name="Picture 5">
            <a:extLst>
              <a:ext uri="{FF2B5EF4-FFF2-40B4-BE49-F238E27FC236}">
                <a16:creationId xmlns:a16="http://schemas.microsoft.com/office/drawing/2014/main" id="{0B541D16-43C6-458D-8668-80628B3C63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6504" y="5238506"/>
            <a:ext cx="1498230" cy="1498230"/>
          </a:xfrm>
          <a:prstGeom prst="rect">
            <a:avLst/>
          </a:prstGeom>
        </p:spPr>
      </p:pic>
      <p:sp>
        <p:nvSpPr>
          <p:cNvPr id="7" name="TextBox 6">
            <a:extLst>
              <a:ext uri="{FF2B5EF4-FFF2-40B4-BE49-F238E27FC236}">
                <a16:creationId xmlns:a16="http://schemas.microsoft.com/office/drawing/2014/main" id="{DB899CD7-68D3-41DA-8819-680D0162FBCB}"/>
              </a:ext>
            </a:extLst>
          </p:cNvPr>
          <p:cNvSpPr txBox="1"/>
          <p:nvPr/>
        </p:nvSpPr>
        <p:spPr>
          <a:xfrm>
            <a:off x="5329056" y="5618289"/>
            <a:ext cx="265604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WheelerToppen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800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E222FDED-A860-3EE3-19CE-918D63E3D43A}"/>
              </a:ext>
            </a:extLst>
          </p:cNvPr>
          <p:cNvPicPr>
            <a:picLocks noGrp="1" noChangeAspect="1"/>
          </p:cNvPicPr>
          <p:nvPr>
            <p:ph idx="1"/>
          </p:nvPr>
        </p:nvPicPr>
        <p:blipFill>
          <a:blip r:embed="rId2"/>
          <a:stretch>
            <a:fillRect/>
          </a:stretch>
        </p:blipFill>
        <p:spPr>
          <a:xfrm>
            <a:off x="859883" y="0"/>
            <a:ext cx="5786514" cy="6594317"/>
          </a:xfrm>
          <a:prstGeom prst="rect">
            <a:avLst/>
          </a:prstGeom>
        </p:spPr>
      </p:pic>
      <p:sp>
        <p:nvSpPr>
          <p:cNvPr id="2" name="TextBox 1">
            <a:extLst>
              <a:ext uri="{FF2B5EF4-FFF2-40B4-BE49-F238E27FC236}">
                <a16:creationId xmlns:a16="http://schemas.microsoft.com/office/drawing/2014/main" id="{7C912592-AD0B-31D4-00B5-CB1252954443}"/>
              </a:ext>
            </a:extLst>
          </p:cNvPr>
          <p:cNvSpPr txBox="1"/>
          <p:nvPr/>
        </p:nvSpPr>
        <p:spPr>
          <a:xfrm>
            <a:off x="7249885" y="4495132"/>
            <a:ext cx="4463143" cy="1938992"/>
          </a:xfrm>
          <a:prstGeom prst="rect">
            <a:avLst/>
          </a:prstGeom>
          <a:solidFill>
            <a:schemeClr val="accent2"/>
          </a:solidFill>
        </p:spPr>
        <p:txBody>
          <a:bodyPr wrap="square" rtlCol="0">
            <a:spAutoFit/>
          </a:bodyPr>
          <a:lstStyle/>
          <a:p>
            <a:pPr algn="ctr"/>
            <a:r>
              <a:rPr lang="en-US" sz="4000" dirty="0"/>
              <a:t>GA DOE:</a:t>
            </a:r>
          </a:p>
          <a:p>
            <a:pPr algn="ctr"/>
            <a:r>
              <a:rPr lang="en-US" sz="4000" dirty="0"/>
              <a:t>Literacy and Science Tasks</a:t>
            </a:r>
          </a:p>
        </p:txBody>
      </p:sp>
    </p:spTree>
    <p:extLst>
      <p:ext uri="{BB962C8B-B14F-4D97-AF65-F5344CB8AC3E}">
        <p14:creationId xmlns:p14="http://schemas.microsoft.com/office/powerpoint/2010/main" val="381528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3ED04-8287-1AE9-678D-4816717A424C}"/>
              </a:ext>
            </a:extLst>
          </p:cNvPr>
          <p:cNvSpPr>
            <a:spLocks noGrp="1"/>
          </p:cNvSpPr>
          <p:nvPr>
            <p:ph type="title"/>
          </p:nvPr>
        </p:nvSpPr>
        <p:spPr/>
        <p:txBody>
          <a:bodyPr/>
          <a:lstStyle/>
          <a:p>
            <a:r>
              <a:rPr lang="en-US" dirty="0"/>
              <a:t>Share with me:</a:t>
            </a:r>
          </a:p>
        </p:txBody>
      </p:sp>
      <p:graphicFrame>
        <p:nvGraphicFramePr>
          <p:cNvPr id="5" name="Content Placeholder 2">
            <a:extLst>
              <a:ext uri="{FF2B5EF4-FFF2-40B4-BE49-F238E27FC236}">
                <a16:creationId xmlns:a16="http://schemas.microsoft.com/office/drawing/2014/main" id="{FF258041-78F1-9EF3-B44D-4B014695BFF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718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B68CE-529F-AAD8-82CF-776E4278BDC1}"/>
              </a:ext>
            </a:extLst>
          </p:cNvPr>
          <p:cNvSpPr>
            <a:spLocks noGrp="1"/>
          </p:cNvSpPr>
          <p:nvPr>
            <p:ph type="title"/>
          </p:nvPr>
        </p:nvSpPr>
        <p:spPr>
          <a:xfrm>
            <a:off x="876692" y="741392"/>
            <a:ext cx="5479719" cy="837038"/>
          </a:xfrm>
        </p:spPr>
        <p:txBody>
          <a:bodyPr anchor="b">
            <a:normAutofit/>
          </a:bodyPr>
          <a:lstStyle/>
          <a:p>
            <a:r>
              <a:rPr lang="en-US" sz="3200" dirty="0"/>
              <a:t>Agenda</a:t>
            </a:r>
          </a:p>
        </p:txBody>
      </p:sp>
      <p:sp>
        <p:nvSpPr>
          <p:cNvPr id="3" name="Content Placeholder 2">
            <a:extLst>
              <a:ext uri="{FF2B5EF4-FFF2-40B4-BE49-F238E27FC236}">
                <a16:creationId xmlns:a16="http://schemas.microsoft.com/office/drawing/2014/main" id="{39EB7998-CF21-F3AB-D939-3A97E9F005D9}"/>
              </a:ext>
            </a:extLst>
          </p:cNvPr>
          <p:cNvSpPr>
            <a:spLocks noGrp="1"/>
          </p:cNvSpPr>
          <p:nvPr>
            <p:ph idx="1"/>
          </p:nvPr>
        </p:nvSpPr>
        <p:spPr>
          <a:xfrm>
            <a:off x="876692" y="1850571"/>
            <a:ext cx="5479719" cy="4130737"/>
          </a:xfrm>
        </p:spPr>
        <p:txBody>
          <a:bodyPr anchor="t">
            <a:normAutofit/>
          </a:bodyPr>
          <a:lstStyle/>
          <a:p>
            <a:r>
              <a:rPr lang="en-US" dirty="0"/>
              <a:t>Try a sample lesson together</a:t>
            </a:r>
          </a:p>
          <a:p>
            <a:r>
              <a:rPr lang="en-US" dirty="0"/>
              <a:t>Talk about structure and materials</a:t>
            </a:r>
          </a:p>
          <a:p>
            <a:r>
              <a:rPr lang="en-US" dirty="0"/>
              <a:t>Grade level groups to explore sample lesson for your grade</a:t>
            </a:r>
          </a:p>
          <a:p>
            <a:r>
              <a:rPr lang="en-US" dirty="0"/>
              <a:t>What did your group find?</a:t>
            </a:r>
          </a:p>
          <a:p>
            <a:r>
              <a:rPr lang="en-US" dirty="0"/>
              <a:t>Getting and using this material/ what if it doesn’t work with my reading curriculum?</a:t>
            </a:r>
          </a:p>
        </p:txBody>
      </p:sp>
      <p:pic>
        <p:nvPicPr>
          <p:cNvPr id="13" name="Picture 12" descr="Stacked of yellow origami">
            <a:extLst>
              <a:ext uri="{FF2B5EF4-FFF2-40B4-BE49-F238E27FC236}">
                <a16:creationId xmlns:a16="http://schemas.microsoft.com/office/drawing/2014/main" id="{9D4E2D3E-C6B9-4E2B-B17A-981E746890BC}"/>
              </a:ext>
            </a:extLst>
          </p:cNvPr>
          <p:cNvPicPr>
            <a:picLocks noChangeAspect="1"/>
          </p:cNvPicPr>
          <p:nvPr/>
        </p:nvPicPr>
        <p:blipFill>
          <a:blip r:embed="rId2">
            <a:extLst>
              <a:ext uri="{28A0092B-C50C-407E-A947-70E740481C1C}">
                <a14:useLocalDpi xmlns:a14="http://schemas.microsoft.com/office/drawing/2010/main" val="0"/>
              </a:ext>
            </a:extLst>
          </a:blip>
          <a:srcRect l="26055" r="26055"/>
          <a:stretch/>
        </p:blipFill>
        <p:spPr>
          <a:xfrm>
            <a:off x="7270812" y="10"/>
            <a:ext cx="4921187" cy="6857990"/>
          </a:xfrm>
          <a:prstGeom prst="rect">
            <a:avLst/>
          </a:prstGeom>
        </p:spPr>
      </p:pic>
      <p:grpSp>
        <p:nvGrpSpPr>
          <p:cNvPr id="14" name="Group 13">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309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a plant">
            <a:extLst>
              <a:ext uri="{FF2B5EF4-FFF2-40B4-BE49-F238E27FC236}">
                <a16:creationId xmlns:a16="http://schemas.microsoft.com/office/drawing/2014/main" id="{C900D03F-0B5F-197F-DE18-9B9E06097517}"/>
              </a:ext>
            </a:extLst>
          </p:cNvPr>
          <p:cNvPicPr>
            <a:picLocks noChangeAspect="1"/>
          </p:cNvPicPr>
          <p:nvPr/>
        </p:nvPicPr>
        <p:blipFill rotWithShape="1">
          <a:blip r:embed="rId2">
            <a:extLst>
              <a:ext uri="{28A0092B-C50C-407E-A947-70E740481C1C}">
                <a14:useLocalDpi xmlns:a14="http://schemas.microsoft.com/office/drawing/2010/main" val="0"/>
              </a:ext>
            </a:extLst>
          </a:blip>
          <a:srcRect r="5882" b="-1"/>
          <a:stretch/>
        </p:blipFill>
        <p:spPr>
          <a:xfrm>
            <a:off x="1" y="10"/>
            <a:ext cx="9669642" cy="6857990"/>
          </a:xfrm>
          <a:prstGeom prst="rect">
            <a:avLst/>
          </a:prstGeom>
        </p:spPr>
      </p:pic>
      <p:sp>
        <p:nvSpPr>
          <p:cNvPr id="22" name="Rectangle 2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88979A-377F-B95B-2A8C-623C5E4F8533}"/>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5200" dirty="0"/>
              <a:t>Sample Lesson: What’s in my dirt?</a:t>
            </a:r>
          </a:p>
        </p:txBody>
      </p:sp>
      <p:sp>
        <p:nvSpPr>
          <p:cNvPr id="3" name="Content Placeholder 2">
            <a:extLst>
              <a:ext uri="{FF2B5EF4-FFF2-40B4-BE49-F238E27FC236}">
                <a16:creationId xmlns:a16="http://schemas.microsoft.com/office/drawing/2014/main" id="{9425B8EE-C5E5-28C7-B39A-BBE64E4D26A6}"/>
              </a:ext>
            </a:extLst>
          </p:cNvPr>
          <p:cNvSpPr>
            <a:spLocks noGrp="1"/>
          </p:cNvSpPr>
          <p:nvPr>
            <p:ph idx="1"/>
          </p:nvPr>
        </p:nvSpPr>
        <p:spPr>
          <a:xfrm>
            <a:off x="7935403" y="4629234"/>
            <a:ext cx="3549026" cy="1485319"/>
          </a:xfrm>
          <a:noFill/>
        </p:spPr>
        <p:txBody>
          <a:bodyPr vert="horz" lIns="91440" tIns="45720" rIns="91440" bIns="45720" rtlCol="0">
            <a:normAutofit/>
          </a:bodyPr>
          <a:lstStyle/>
          <a:p>
            <a:pPr marL="0" indent="0">
              <a:buNone/>
            </a:pPr>
            <a:r>
              <a:rPr lang="en-US" sz="2400" dirty="0">
                <a:hlinkClick r:id="rId3"/>
              </a:rPr>
              <a:t>https://inspire.gadoe.org/lesson/4399</a:t>
            </a:r>
            <a:endParaRPr lang="en-US" sz="2400" dirty="0"/>
          </a:p>
        </p:txBody>
      </p:sp>
    </p:spTree>
    <p:extLst>
      <p:ext uri="{BB962C8B-B14F-4D97-AF65-F5344CB8AC3E}">
        <p14:creationId xmlns:p14="http://schemas.microsoft.com/office/powerpoint/2010/main" val="3587499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erson looking through a magnifying glass&#10;&#10;Description automatically generated">
            <a:extLst>
              <a:ext uri="{FF2B5EF4-FFF2-40B4-BE49-F238E27FC236}">
                <a16:creationId xmlns:a16="http://schemas.microsoft.com/office/drawing/2014/main" id="{C06FB78D-76CE-AFAC-6E0B-D762471A515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374" b="3753"/>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7B88F5-B325-3BC0-2F08-5B9CFE24F97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Using a Hand Lens </a:t>
            </a:r>
            <a:r>
              <a:rPr lang="en-US" sz="1600" dirty="0">
                <a:solidFill>
                  <a:schemeClr val="tx1">
                    <a:lumMod val="85000"/>
                    <a:lumOff val="15000"/>
                  </a:schemeClr>
                </a:solidFill>
              </a:rPr>
              <a:t>(https://guloinnature.com)</a:t>
            </a: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AFB7240-EBAB-225D-FBFC-C9F2F32A98A7}"/>
              </a:ext>
            </a:extLst>
          </p:cNvPr>
          <p:cNvCxnSpPr>
            <a:cxnSpLocks/>
          </p:cNvCxnSpPr>
          <p:nvPr/>
        </p:nvCxnSpPr>
        <p:spPr>
          <a:xfrm>
            <a:off x="2275114" y="3167743"/>
            <a:ext cx="293915" cy="163286"/>
          </a:xfrm>
          <a:prstGeom prst="straightConnector1">
            <a:avLst/>
          </a:prstGeom>
          <a:ln w="19050" cap="flat" cmpd="sng" algn="ctr">
            <a:solidFill>
              <a:srgbClr val="FFC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9" name="Straight Arrow Connector 8">
            <a:extLst>
              <a:ext uri="{FF2B5EF4-FFF2-40B4-BE49-F238E27FC236}">
                <a16:creationId xmlns:a16="http://schemas.microsoft.com/office/drawing/2014/main" id="{0D7F08A9-F324-19FF-5855-A1D6E7CDAE9F}"/>
              </a:ext>
            </a:extLst>
          </p:cNvPr>
          <p:cNvCxnSpPr>
            <a:cxnSpLocks/>
          </p:cNvCxnSpPr>
          <p:nvPr/>
        </p:nvCxnSpPr>
        <p:spPr>
          <a:xfrm>
            <a:off x="2808514" y="3467100"/>
            <a:ext cx="293915" cy="163286"/>
          </a:xfrm>
          <a:prstGeom prst="straightConnector1">
            <a:avLst/>
          </a:prstGeom>
          <a:ln w="19050" cap="flat" cmpd="sng" algn="ctr">
            <a:solidFill>
              <a:srgbClr val="FFC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98390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ild laughing on ground">
            <a:extLst>
              <a:ext uri="{FF2B5EF4-FFF2-40B4-BE49-F238E27FC236}">
                <a16:creationId xmlns:a16="http://schemas.microsoft.com/office/drawing/2014/main" id="{2DE178C4-F4A3-FC41-3100-33A6991C126C}"/>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C5460C-02F7-F189-676C-79C424119D1A}"/>
              </a:ext>
            </a:extLst>
          </p:cNvPr>
          <p:cNvSpPr>
            <a:spLocks noGrp="1"/>
          </p:cNvSpPr>
          <p:nvPr>
            <p:ph type="title"/>
          </p:nvPr>
        </p:nvSpPr>
        <p:spPr>
          <a:xfrm>
            <a:off x="7531610" y="365125"/>
            <a:ext cx="3822189" cy="1899912"/>
          </a:xfrm>
        </p:spPr>
        <p:txBody>
          <a:bodyPr>
            <a:normAutofit/>
          </a:bodyPr>
          <a:lstStyle/>
          <a:p>
            <a:r>
              <a:rPr lang="en-US" sz="4000"/>
              <a:t>Explore your dirt!</a:t>
            </a:r>
          </a:p>
        </p:txBody>
      </p:sp>
      <p:sp>
        <p:nvSpPr>
          <p:cNvPr id="3" name="Content Placeholder 2">
            <a:extLst>
              <a:ext uri="{FF2B5EF4-FFF2-40B4-BE49-F238E27FC236}">
                <a16:creationId xmlns:a16="http://schemas.microsoft.com/office/drawing/2014/main" id="{1B66354C-9CD0-0BBD-16A5-E3457A618034}"/>
              </a:ext>
            </a:extLst>
          </p:cNvPr>
          <p:cNvSpPr>
            <a:spLocks noGrp="1"/>
          </p:cNvSpPr>
          <p:nvPr>
            <p:ph idx="1"/>
          </p:nvPr>
        </p:nvSpPr>
        <p:spPr>
          <a:xfrm>
            <a:off x="7531610" y="2434201"/>
            <a:ext cx="3822189" cy="3742762"/>
          </a:xfrm>
        </p:spPr>
        <p:txBody>
          <a:bodyPr>
            <a:normAutofit/>
          </a:bodyPr>
          <a:lstStyle/>
          <a:p>
            <a:r>
              <a:rPr lang="en-US" sz="2000"/>
              <a:t>Move it around, using your tools. Look at it closely.</a:t>
            </a:r>
          </a:p>
          <a:p>
            <a:pPr marL="0" indent="0">
              <a:buNone/>
            </a:pPr>
            <a:endParaRPr lang="en-US" sz="2000"/>
          </a:p>
          <a:p>
            <a:r>
              <a:rPr lang="en-US" sz="2000"/>
              <a:t>What do you notice?</a:t>
            </a:r>
          </a:p>
          <a:p>
            <a:pPr marL="0" indent="0">
              <a:buNone/>
            </a:pPr>
            <a:endParaRPr lang="en-US" sz="2000"/>
          </a:p>
          <a:p>
            <a:r>
              <a:rPr lang="en-US" sz="2000"/>
              <a:t>Draw some of the little pieces. Do you know what any of them are?</a:t>
            </a:r>
          </a:p>
        </p:txBody>
      </p:sp>
    </p:spTree>
    <p:extLst>
      <p:ext uri="{BB962C8B-B14F-4D97-AF65-F5344CB8AC3E}">
        <p14:creationId xmlns:p14="http://schemas.microsoft.com/office/powerpoint/2010/main" val="3876229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95953A-7DC0-3F46-6E96-31FBC9B1A0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11" name="Rectangle 10">
              <a:extLst>
                <a:ext uri="{FF2B5EF4-FFF2-40B4-BE49-F238E27FC236}">
                  <a16:creationId xmlns:a16="http://schemas.microsoft.com/office/drawing/2014/main" id="{707A3D96-0FAB-1097-EDDA-3FEF83BF3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EAB96BF-DFB3-4E65-F857-5FB098087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F350EA2-C795-0DD6-A39B-C92018940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4AC1597-691C-C2BF-535E-B9DBBAA76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7374408-7BC9-630F-6E13-02308D6FEC8D}"/>
              </a:ext>
            </a:extLst>
          </p:cNvPr>
          <p:cNvSpPr>
            <a:spLocks noGrp="1"/>
          </p:cNvSpPr>
          <p:nvPr>
            <p:ph type="title"/>
          </p:nvPr>
        </p:nvSpPr>
        <p:spPr>
          <a:xfrm>
            <a:off x="8328213" y="985911"/>
            <a:ext cx="3310215" cy="5491090"/>
          </a:xfrm>
        </p:spPr>
        <p:txBody>
          <a:bodyPr vert="horz" lIns="91440" tIns="45720" rIns="91440" bIns="45720" rtlCol="0" anchor="t">
            <a:normAutofit fontScale="90000"/>
          </a:bodyPr>
          <a:lstStyle/>
          <a:p>
            <a:r>
              <a:rPr lang="en-US" sz="4000" kern="1200" dirty="0">
                <a:solidFill>
                  <a:srgbClr val="FFFFFF"/>
                </a:solidFill>
                <a:latin typeface="+mj-lt"/>
                <a:ea typeface="+mj-ea"/>
                <a:cs typeface="+mj-cs"/>
              </a:rPr>
              <a:t>Let’s read a book together that will tell us more about our dirt. </a:t>
            </a:r>
            <a:br>
              <a:rPr lang="en-US" sz="4000" kern="1200" dirty="0">
                <a:solidFill>
                  <a:srgbClr val="FFFFFF"/>
                </a:solidFill>
                <a:latin typeface="+mj-lt"/>
                <a:ea typeface="+mj-ea"/>
                <a:cs typeface="+mj-cs"/>
              </a:rPr>
            </a:b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It will even give us another name for dirt, so be listening for that!</a:t>
            </a:r>
          </a:p>
        </p:txBody>
      </p:sp>
      <p:pic>
        <p:nvPicPr>
          <p:cNvPr id="5" name="Content Placeholder 4">
            <a:extLst>
              <a:ext uri="{FF2B5EF4-FFF2-40B4-BE49-F238E27FC236}">
                <a16:creationId xmlns:a16="http://schemas.microsoft.com/office/drawing/2014/main" id="{67CEE9E6-3E44-937A-5339-40BB15532BAF}"/>
              </a:ext>
            </a:extLst>
          </p:cNvPr>
          <p:cNvPicPr>
            <a:picLocks noGrp="1" noChangeAspect="1"/>
          </p:cNvPicPr>
          <p:nvPr>
            <p:ph idx="1"/>
          </p:nvPr>
        </p:nvPicPr>
        <p:blipFill>
          <a:blip r:embed="rId2"/>
          <a:stretch>
            <a:fillRect/>
          </a:stretch>
        </p:blipFill>
        <p:spPr>
          <a:xfrm>
            <a:off x="729276" y="735539"/>
            <a:ext cx="6274979" cy="5412169"/>
          </a:xfrm>
          <a:prstGeom prst="rect">
            <a:avLst/>
          </a:prstGeom>
        </p:spPr>
      </p:pic>
    </p:spTree>
    <p:extLst>
      <p:ext uri="{BB962C8B-B14F-4D97-AF65-F5344CB8AC3E}">
        <p14:creationId xmlns:p14="http://schemas.microsoft.com/office/powerpoint/2010/main" val="3351951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C91E-B0C7-0B10-04C4-38CD8C687C13}"/>
              </a:ext>
            </a:extLst>
          </p:cNvPr>
          <p:cNvSpPr>
            <a:spLocks noGrp="1"/>
          </p:cNvSpPr>
          <p:nvPr>
            <p:ph type="title"/>
          </p:nvPr>
        </p:nvSpPr>
        <p:spPr/>
        <p:txBody>
          <a:bodyPr/>
          <a:lstStyle/>
          <a:p>
            <a:pPr algn="ctr"/>
            <a:r>
              <a:rPr lang="en-US" dirty="0"/>
              <a:t>Reading Skill: Main Idea</a:t>
            </a:r>
          </a:p>
        </p:txBody>
      </p:sp>
      <p:sp>
        <p:nvSpPr>
          <p:cNvPr id="3" name="Content Placeholder 2">
            <a:extLst>
              <a:ext uri="{FF2B5EF4-FFF2-40B4-BE49-F238E27FC236}">
                <a16:creationId xmlns:a16="http://schemas.microsoft.com/office/drawing/2014/main" id="{AA3FA031-2624-F6D8-1CD5-0D96F1D76CA6}"/>
              </a:ext>
            </a:extLst>
          </p:cNvPr>
          <p:cNvSpPr>
            <a:spLocks noGrp="1"/>
          </p:cNvSpPr>
          <p:nvPr>
            <p:ph idx="1"/>
          </p:nvPr>
        </p:nvSpPr>
        <p:spPr/>
        <p:txBody>
          <a:bodyPr/>
          <a:lstStyle/>
          <a:p>
            <a:r>
              <a:rPr lang="en-US" dirty="0"/>
              <a:t>If you were going to pick one </a:t>
            </a:r>
            <a:r>
              <a:rPr lang="en-US" b="1" i="1" dirty="0"/>
              <a:t>word</a:t>
            </a:r>
            <a:r>
              <a:rPr lang="en-US" dirty="0"/>
              <a:t> that this book was about, what would it be?</a:t>
            </a:r>
          </a:p>
          <a:p>
            <a:endParaRPr lang="en-US" dirty="0"/>
          </a:p>
          <a:p>
            <a:r>
              <a:rPr lang="en-US" dirty="0"/>
              <a:t>Let’s see if we can make that into a </a:t>
            </a:r>
            <a:r>
              <a:rPr lang="en-US" b="1" i="1" dirty="0"/>
              <a:t>sentence</a:t>
            </a:r>
            <a:r>
              <a:rPr lang="en-US" dirty="0"/>
              <a:t> that gives the main idea of this book.</a:t>
            </a:r>
          </a:p>
          <a:p>
            <a:pPr marL="0" indent="0">
              <a:buNone/>
            </a:pPr>
            <a:endParaRPr lang="en-US" dirty="0"/>
          </a:p>
        </p:txBody>
      </p:sp>
    </p:spTree>
    <p:extLst>
      <p:ext uri="{BB962C8B-B14F-4D97-AF65-F5344CB8AC3E}">
        <p14:creationId xmlns:p14="http://schemas.microsoft.com/office/powerpoint/2010/main" val="2321933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AA66E-341B-C4C1-8D32-185FC93709F2}"/>
              </a:ext>
            </a:extLst>
          </p:cNvPr>
          <p:cNvSpPr>
            <a:spLocks noGrp="1"/>
          </p:cNvSpPr>
          <p:nvPr>
            <p:ph type="title"/>
          </p:nvPr>
        </p:nvSpPr>
        <p:spPr/>
        <p:txBody>
          <a:bodyPr>
            <a:normAutofit fontScale="90000"/>
          </a:bodyPr>
          <a:lstStyle/>
          <a:p>
            <a:r>
              <a:rPr lang="en-US" dirty="0"/>
              <a:t>We have learned so many cool things about our soil! Let’s use writing to show what we learned.</a:t>
            </a:r>
          </a:p>
        </p:txBody>
      </p:sp>
      <p:pic>
        <p:nvPicPr>
          <p:cNvPr id="5" name="Content Placeholder 4">
            <a:extLst>
              <a:ext uri="{FF2B5EF4-FFF2-40B4-BE49-F238E27FC236}">
                <a16:creationId xmlns:a16="http://schemas.microsoft.com/office/drawing/2014/main" id="{14503AD2-73E6-82EA-DE32-FE1D1AD97793}"/>
              </a:ext>
            </a:extLst>
          </p:cNvPr>
          <p:cNvPicPr>
            <a:picLocks noGrp="1" noChangeAspect="1"/>
          </p:cNvPicPr>
          <p:nvPr>
            <p:ph idx="1"/>
          </p:nvPr>
        </p:nvPicPr>
        <p:blipFill>
          <a:blip r:embed="rId2"/>
          <a:stretch>
            <a:fillRect/>
          </a:stretch>
        </p:blipFill>
        <p:spPr>
          <a:xfrm>
            <a:off x="2715306" y="1825625"/>
            <a:ext cx="6761388" cy="4351338"/>
          </a:xfrm>
        </p:spPr>
      </p:pic>
    </p:spTree>
    <p:extLst>
      <p:ext uri="{BB962C8B-B14F-4D97-AF65-F5344CB8AC3E}">
        <p14:creationId xmlns:p14="http://schemas.microsoft.com/office/powerpoint/2010/main" val="1035295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C91E-B0C7-0B10-04C4-38CD8C687C13}"/>
              </a:ext>
            </a:extLst>
          </p:cNvPr>
          <p:cNvSpPr>
            <a:spLocks noGrp="1"/>
          </p:cNvSpPr>
          <p:nvPr>
            <p:ph type="title"/>
          </p:nvPr>
        </p:nvSpPr>
        <p:spPr/>
        <p:txBody>
          <a:bodyPr/>
          <a:lstStyle/>
          <a:p>
            <a:pPr algn="ctr"/>
            <a:r>
              <a:rPr lang="en-US" dirty="0"/>
              <a:t>Writing Skill: Support their current level</a:t>
            </a:r>
          </a:p>
        </p:txBody>
      </p:sp>
      <p:sp>
        <p:nvSpPr>
          <p:cNvPr id="3" name="Content Placeholder 2">
            <a:extLst>
              <a:ext uri="{FF2B5EF4-FFF2-40B4-BE49-F238E27FC236}">
                <a16:creationId xmlns:a16="http://schemas.microsoft.com/office/drawing/2014/main" id="{AA3FA031-2624-F6D8-1CD5-0D96F1D76CA6}"/>
              </a:ext>
            </a:extLst>
          </p:cNvPr>
          <p:cNvSpPr>
            <a:spLocks noGrp="1"/>
          </p:cNvSpPr>
          <p:nvPr>
            <p:ph idx="1"/>
          </p:nvPr>
        </p:nvSpPr>
        <p:spPr/>
        <p:txBody>
          <a:bodyPr>
            <a:normAutofit lnSpcReduction="10000"/>
          </a:bodyPr>
          <a:lstStyle/>
          <a:p>
            <a:r>
              <a:rPr lang="en-US" dirty="0"/>
              <a:t>Tell me about this picture. Can you label it with the first letter sound you hear?</a:t>
            </a:r>
          </a:p>
          <a:p>
            <a:endParaRPr lang="en-US" dirty="0"/>
          </a:p>
          <a:p>
            <a:r>
              <a:rPr lang="en-US" dirty="0"/>
              <a:t>You are writing the word dirt! I’ll  give you a hint. Dirt has four sounds. Can you listen for what sounds go after the d?</a:t>
            </a:r>
          </a:p>
          <a:p>
            <a:pPr marL="0" indent="0">
              <a:buNone/>
            </a:pPr>
            <a:r>
              <a:rPr lang="en-US" dirty="0"/>
              <a:t>     D _______   _______  ________</a:t>
            </a:r>
          </a:p>
          <a:p>
            <a:pPr marL="0" indent="0">
              <a:buNone/>
            </a:pPr>
            <a:endParaRPr lang="en-US" dirty="0"/>
          </a:p>
          <a:p>
            <a:r>
              <a:rPr lang="en-US" dirty="0"/>
              <a:t>I see you have written a sentence here. We have been talking about what to put at the end of a sentence. Are you missing something?</a:t>
            </a:r>
          </a:p>
        </p:txBody>
      </p:sp>
    </p:spTree>
    <p:extLst>
      <p:ext uri="{BB962C8B-B14F-4D97-AF65-F5344CB8AC3E}">
        <p14:creationId xmlns:p14="http://schemas.microsoft.com/office/powerpoint/2010/main" val="50410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A612-B660-4C74-381D-3D101ABB31E0}"/>
              </a:ext>
            </a:extLst>
          </p:cNvPr>
          <p:cNvSpPr>
            <a:spLocks noGrp="1"/>
          </p:cNvSpPr>
          <p:nvPr>
            <p:ph type="title"/>
          </p:nvPr>
        </p:nvSpPr>
        <p:spPr/>
        <p:txBody>
          <a:bodyPr/>
          <a:lstStyle/>
          <a:p>
            <a:r>
              <a:rPr lang="en-US" dirty="0"/>
              <a:t>Observations on this sample lesson?</a:t>
            </a:r>
          </a:p>
        </p:txBody>
      </p:sp>
      <p:sp>
        <p:nvSpPr>
          <p:cNvPr id="3" name="Content Placeholder 2">
            <a:extLst>
              <a:ext uri="{FF2B5EF4-FFF2-40B4-BE49-F238E27FC236}">
                <a16:creationId xmlns:a16="http://schemas.microsoft.com/office/drawing/2014/main" id="{F5D81972-8F17-C11D-B5C0-F76E8ACCA7D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401195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40310"/>
          <a:stretch/>
        </p:blipFill>
        <p:spPr>
          <a:xfrm>
            <a:off x="1255849" y="3429000"/>
            <a:ext cx="9680301" cy="3208268"/>
          </a:xfrm>
          <a:prstGeom prst="rect">
            <a:avLst/>
          </a:prstGeom>
        </p:spPr>
      </p:pic>
      <p:sp>
        <p:nvSpPr>
          <p:cNvPr id="3" name="TextBox 2">
            <a:extLst>
              <a:ext uri="{FF2B5EF4-FFF2-40B4-BE49-F238E27FC236}">
                <a16:creationId xmlns:a16="http://schemas.microsoft.com/office/drawing/2014/main" id="{B652EC11-ED54-9A7F-7A49-2715B06B34A3}"/>
              </a:ext>
            </a:extLst>
          </p:cNvPr>
          <p:cNvSpPr txBox="1"/>
          <p:nvPr/>
        </p:nvSpPr>
        <p:spPr>
          <a:xfrm>
            <a:off x="208344" y="173620"/>
            <a:ext cx="3981692" cy="707886"/>
          </a:xfrm>
          <a:prstGeom prst="rect">
            <a:avLst/>
          </a:prstGeom>
          <a:noFill/>
        </p:spPr>
        <p:txBody>
          <a:bodyPr wrap="square" rtlCol="0">
            <a:spAutoFit/>
          </a:bodyPr>
          <a:lstStyle/>
          <a:p>
            <a:r>
              <a:rPr lang="en-US" sz="4000" dirty="0"/>
              <a:t>Lesson Structure</a:t>
            </a:r>
          </a:p>
        </p:txBody>
      </p:sp>
      <p:sp>
        <p:nvSpPr>
          <p:cNvPr id="8" name="Rectangle 7">
            <a:extLst>
              <a:ext uri="{FF2B5EF4-FFF2-40B4-BE49-F238E27FC236}">
                <a16:creationId xmlns:a16="http://schemas.microsoft.com/office/drawing/2014/main" id="{9D752DC5-5BE9-157B-7092-FBDD369A28A3}"/>
              </a:ext>
            </a:extLst>
          </p:cNvPr>
          <p:cNvSpPr/>
          <p:nvPr/>
        </p:nvSpPr>
        <p:spPr>
          <a:xfrm>
            <a:off x="2338086" y="3264061"/>
            <a:ext cx="740780" cy="33566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a:extLst>
              <a:ext uri="{FF2B5EF4-FFF2-40B4-BE49-F238E27FC236}">
                <a16:creationId xmlns:a16="http://schemas.microsoft.com/office/drawing/2014/main" id="{75B33610-27C7-3262-9ED5-1A16B3A4086A}"/>
              </a:ext>
            </a:extLst>
          </p:cNvPr>
          <p:cNvPicPr>
            <a:picLocks noChangeAspect="1"/>
          </p:cNvPicPr>
          <p:nvPr/>
        </p:nvPicPr>
        <p:blipFill>
          <a:blip r:embed="rId4"/>
          <a:stretch>
            <a:fillRect/>
          </a:stretch>
        </p:blipFill>
        <p:spPr>
          <a:xfrm>
            <a:off x="1992085" y="709630"/>
            <a:ext cx="2645229" cy="2726308"/>
          </a:xfrm>
          <a:prstGeom prst="rect">
            <a:avLst/>
          </a:prstGeom>
        </p:spPr>
      </p:pic>
      <p:pic>
        <p:nvPicPr>
          <p:cNvPr id="18" name="Content Placeholder 4">
            <a:extLst>
              <a:ext uri="{FF2B5EF4-FFF2-40B4-BE49-F238E27FC236}">
                <a16:creationId xmlns:a16="http://schemas.microsoft.com/office/drawing/2014/main" id="{18911BA4-5F3E-ACAD-75C5-29A5173F628B}"/>
              </a:ext>
            </a:extLst>
          </p:cNvPr>
          <p:cNvPicPr>
            <a:picLocks noChangeAspect="1"/>
          </p:cNvPicPr>
          <p:nvPr/>
        </p:nvPicPr>
        <p:blipFill>
          <a:blip r:embed="rId5"/>
          <a:stretch>
            <a:fillRect/>
          </a:stretch>
        </p:blipFill>
        <p:spPr>
          <a:xfrm>
            <a:off x="5719551" y="1053475"/>
            <a:ext cx="2282300" cy="27263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 name="Picture 19">
            <a:extLst>
              <a:ext uri="{FF2B5EF4-FFF2-40B4-BE49-F238E27FC236}">
                <a16:creationId xmlns:a16="http://schemas.microsoft.com/office/drawing/2014/main" id="{30E01030-F11E-6DE1-A026-51DE43B07983}"/>
              </a:ext>
            </a:extLst>
          </p:cNvPr>
          <p:cNvPicPr>
            <a:picLocks noChangeAspect="1"/>
          </p:cNvPicPr>
          <p:nvPr/>
        </p:nvPicPr>
        <p:blipFill>
          <a:blip r:embed="rId6"/>
          <a:stretch>
            <a:fillRect/>
          </a:stretch>
        </p:blipFill>
        <p:spPr>
          <a:xfrm>
            <a:off x="8953087" y="1248745"/>
            <a:ext cx="1535375" cy="20977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2" name="Picture 21" descr="A pencil with a red eraser&#10;&#10;Description automatically generated">
            <a:extLst>
              <a:ext uri="{FF2B5EF4-FFF2-40B4-BE49-F238E27FC236}">
                <a16:creationId xmlns:a16="http://schemas.microsoft.com/office/drawing/2014/main" id="{52316DA3-9FA1-70AA-E654-B2F2918A08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2970" y="1432479"/>
            <a:ext cx="981075" cy="984150"/>
          </a:xfrm>
          <a:prstGeom prst="rect">
            <a:avLst/>
          </a:prstGeom>
        </p:spPr>
      </p:pic>
    </p:spTree>
    <p:extLst>
      <p:ext uri="{BB962C8B-B14F-4D97-AF65-F5344CB8AC3E}">
        <p14:creationId xmlns:p14="http://schemas.microsoft.com/office/powerpoint/2010/main" val="940877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C86F24-2B6D-B348-D54F-8912860B6648}"/>
              </a:ext>
            </a:extLst>
          </p:cNvPr>
          <p:cNvSpPr>
            <a:spLocks noGrp="1"/>
          </p:cNvSpPr>
          <p:nvPr>
            <p:ph type="title"/>
          </p:nvPr>
        </p:nvSpPr>
        <p:spPr>
          <a:xfrm>
            <a:off x="1171074" y="1396686"/>
            <a:ext cx="3240506" cy="4064628"/>
          </a:xfrm>
        </p:spPr>
        <p:txBody>
          <a:bodyPr>
            <a:normAutofit/>
          </a:bodyPr>
          <a:lstStyle/>
          <a:p>
            <a:r>
              <a:rPr lang="en-US">
                <a:solidFill>
                  <a:srgbClr val="FFFFFF"/>
                </a:solidFill>
              </a:rPr>
              <a:t>Why start with the activity before the reading?</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Content Placeholder 3">
            <a:extLst>
              <a:ext uri="{FF2B5EF4-FFF2-40B4-BE49-F238E27FC236}">
                <a16:creationId xmlns:a16="http://schemas.microsoft.com/office/drawing/2014/main" id="{E9B9CCA1-F46E-BBFE-C0FB-0D12278869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0310"/>
          <a:stretch/>
        </p:blipFill>
        <p:spPr>
          <a:xfrm>
            <a:off x="5370512" y="2575978"/>
            <a:ext cx="6219647" cy="2061335"/>
          </a:xfrm>
          <a:prstGeom prst="rect">
            <a:avLst/>
          </a:prstGeom>
        </p:spPr>
      </p:pic>
    </p:spTree>
    <p:extLst>
      <p:ext uri="{BB962C8B-B14F-4D97-AF65-F5344CB8AC3E}">
        <p14:creationId xmlns:p14="http://schemas.microsoft.com/office/powerpoint/2010/main" val="316957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903" y="272143"/>
            <a:ext cx="11316194" cy="6313714"/>
          </a:xfrm>
        </p:spPr>
        <p:txBody>
          <a:bodyPr>
            <a:noAutofit/>
          </a:bodyPr>
          <a:lstStyle/>
          <a:p>
            <a:pPr marL="0" indent="0" algn="ctr">
              <a:buNone/>
              <a:defRPr/>
            </a:pPr>
            <a:r>
              <a:rPr lang="en-US" sz="3200" b="1" dirty="0"/>
              <a:t>Somerset Draw with Durham Hands Notts the Title</a:t>
            </a:r>
          </a:p>
          <a:p>
            <a:pPr marL="0" indent="0" algn="ctr">
              <a:buNone/>
              <a:defRPr/>
            </a:pPr>
            <a:endParaRPr lang="en-US" sz="2800" b="1" dirty="0"/>
          </a:p>
          <a:p>
            <a:pPr marL="0" indent="0">
              <a:buNone/>
              <a:defRPr/>
            </a:pPr>
            <a:r>
              <a:rPr lang="en-US" sz="2800" dirty="0"/>
              <a:t>	After bowling the home side out for 320, Somerset were left needing 181 from 17 overs to guarantee the title. But, at 48-3, the chase was abandoned at </a:t>
            </a:r>
            <a:r>
              <a:rPr lang="en-US" sz="2800" dirty="0" err="1"/>
              <a:t>Chester-le-Street</a:t>
            </a:r>
            <a:r>
              <a:rPr lang="en-US" sz="2800" dirty="0"/>
              <a:t> and a draw agreed. 	</a:t>
            </a:r>
          </a:p>
          <a:p>
            <a:pPr marL="0" indent="0">
              <a:buNone/>
              <a:defRPr/>
            </a:pPr>
            <a:r>
              <a:rPr lang="en-US" sz="2800" dirty="0"/>
              <a:t>	Fired-up </a:t>
            </a:r>
            <a:r>
              <a:rPr lang="en-US" sz="2800" dirty="0" err="1"/>
              <a:t>Notts</a:t>
            </a:r>
            <a:r>
              <a:rPr lang="en-US" sz="2800" dirty="0"/>
              <a:t> then took the three Lancashire wickets they required at Old Trafford to pick up a sixth bonus point and break Somerset hearts. </a:t>
            </a:r>
          </a:p>
          <a:p>
            <a:pPr marL="0" indent="0">
              <a:buNone/>
              <a:defRPr/>
            </a:pPr>
            <a:r>
              <a:rPr lang="en-US" sz="2800" dirty="0"/>
              <a:t>	Eventually, Trego had Scott </a:t>
            </a:r>
            <a:r>
              <a:rPr lang="en-US" sz="2800" dirty="0" err="1"/>
              <a:t>Rushworth</a:t>
            </a:r>
            <a:r>
              <a:rPr lang="en-US" sz="2800" dirty="0"/>
              <a:t> caught behind and </a:t>
            </a:r>
            <a:r>
              <a:rPr lang="en-US" sz="2800" dirty="0" err="1"/>
              <a:t>Benkenstein</a:t>
            </a:r>
            <a:r>
              <a:rPr lang="en-US" sz="2800" dirty="0"/>
              <a:t> was caught at slip by skipper Marcus </a:t>
            </a:r>
            <a:r>
              <a:rPr lang="en-US" sz="2800" dirty="0" err="1"/>
              <a:t>Trescothick</a:t>
            </a:r>
            <a:r>
              <a:rPr lang="en-US" sz="2800" dirty="0"/>
              <a:t> off </a:t>
            </a:r>
            <a:r>
              <a:rPr lang="en-US" sz="2800" dirty="0" err="1"/>
              <a:t>Charl</a:t>
            </a:r>
            <a:r>
              <a:rPr lang="en-US" sz="2800" dirty="0"/>
              <a:t> Willoughby to set up the Somerset chase. </a:t>
            </a:r>
            <a:br>
              <a:rPr lang="en-US" sz="2800" dirty="0"/>
            </a:br>
            <a:r>
              <a:rPr lang="en-US" sz="2800" dirty="0"/>
              <a:t>    	They went to the crease not knowing if a draw would be good enough to hold off </a:t>
            </a:r>
            <a:r>
              <a:rPr lang="en-US" sz="2800" dirty="0" err="1"/>
              <a:t>Notts</a:t>
            </a:r>
            <a:r>
              <a:rPr lang="en-US" sz="2800" dirty="0"/>
              <a:t> and immediately lost </a:t>
            </a:r>
            <a:r>
              <a:rPr lang="en-US" sz="2800" dirty="0" err="1"/>
              <a:t>Kieswetter</a:t>
            </a:r>
            <a:r>
              <a:rPr lang="en-US" sz="2800" dirty="0"/>
              <a:t>, promoted up the order, when he was bowled by Somerset old boy Blackwell.</a:t>
            </a:r>
          </a:p>
          <a:p>
            <a:pPr marL="0" indent="0">
              <a:buNone/>
              <a:defRPr/>
            </a:pPr>
            <a:endParaRPr lang="en-US" sz="2400" dirty="0"/>
          </a:p>
        </p:txBody>
      </p:sp>
    </p:spTree>
    <p:extLst>
      <p:ext uri="{BB962C8B-B14F-4D97-AF65-F5344CB8AC3E}">
        <p14:creationId xmlns:p14="http://schemas.microsoft.com/office/powerpoint/2010/main" val="622288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F5C65C-A232-FB9A-BF98-1509A46B793F}"/>
              </a:ext>
            </a:extLst>
          </p:cNvPr>
          <p:cNvSpPr>
            <a:spLocks noGrp="1"/>
          </p:cNvSpPr>
          <p:nvPr>
            <p:ph type="title"/>
          </p:nvPr>
        </p:nvSpPr>
        <p:spPr>
          <a:xfrm>
            <a:off x="640080" y="325369"/>
            <a:ext cx="4368602" cy="1956841"/>
          </a:xfrm>
        </p:spPr>
        <p:txBody>
          <a:bodyPr anchor="b">
            <a:normAutofit/>
          </a:bodyPr>
          <a:lstStyle/>
          <a:p>
            <a:r>
              <a:rPr lang="en-US" sz="4200"/>
              <a:t>Start with hands-on science in order to: </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81E8F8-9547-A05C-DD1E-4BB0A4F4FCC6}"/>
              </a:ext>
            </a:extLst>
          </p:cNvPr>
          <p:cNvSpPr>
            <a:spLocks noGrp="1"/>
          </p:cNvSpPr>
          <p:nvPr>
            <p:ph idx="1"/>
          </p:nvPr>
        </p:nvSpPr>
        <p:spPr>
          <a:xfrm>
            <a:off x="640080" y="2872899"/>
            <a:ext cx="4243589" cy="3320668"/>
          </a:xfrm>
        </p:spPr>
        <p:txBody>
          <a:bodyPr>
            <a:normAutofit/>
          </a:bodyPr>
          <a:lstStyle/>
          <a:p>
            <a:r>
              <a:rPr lang="en-US" sz="2000"/>
              <a:t>Build background for understanding text</a:t>
            </a:r>
          </a:p>
          <a:p>
            <a:r>
              <a:rPr lang="en-US" sz="2000"/>
              <a:t>Help students approach text in “curiosity mode”</a:t>
            </a:r>
          </a:p>
          <a:p>
            <a:r>
              <a:rPr lang="en-US" sz="2000"/>
              <a:t>Engage more deeply with the text as it isn’t the “introduction” to the new ideas</a:t>
            </a:r>
          </a:p>
          <a:p>
            <a:r>
              <a:rPr lang="en-US" sz="2000"/>
              <a:t>Help students develop “something to say” by the time they need to write</a:t>
            </a:r>
          </a:p>
        </p:txBody>
      </p:sp>
      <p:pic>
        <p:nvPicPr>
          <p:cNvPr id="8" name="Picture 7" descr="A child looking at a small object&#10;&#10;Description automatically generated">
            <a:extLst>
              <a:ext uri="{FF2B5EF4-FFF2-40B4-BE49-F238E27FC236}">
                <a16:creationId xmlns:a16="http://schemas.microsoft.com/office/drawing/2014/main" id="{D3FEB130-334A-8BA8-9F3D-49AF5D1AB25A}"/>
              </a:ext>
            </a:extLst>
          </p:cNvPr>
          <p:cNvPicPr>
            <a:picLocks noChangeAspect="1"/>
          </p:cNvPicPr>
          <p:nvPr/>
        </p:nvPicPr>
        <p:blipFill rotWithShape="1">
          <a:blip r:embed="rId2">
            <a:extLst>
              <a:ext uri="{28A0092B-C50C-407E-A947-70E740481C1C}">
                <a14:useLocalDpi xmlns:a14="http://schemas.microsoft.com/office/drawing/2010/main" val="0"/>
              </a:ext>
            </a:extLst>
          </a:blip>
          <a:srcRect l="31898" r="114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TextBox 8">
            <a:extLst>
              <a:ext uri="{FF2B5EF4-FFF2-40B4-BE49-F238E27FC236}">
                <a16:creationId xmlns:a16="http://schemas.microsoft.com/office/drawing/2014/main" id="{10A1C1D5-C9D5-02B3-B2AF-F600389ED627}"/>
              </a:ext>
            </a:extLst>
          </p:cNvPr>
          <p:cNvSpPr txBox="1"/>
          <p:nvPr/>
        </p:nvSpPr>
        <p:spPr>
          <a:xfrm>
            <a:off x="7881257" y="6574971"/>
            <a:ext cx="4506686" cy="369332"/>
          </a:xfrm>
          <a:prstGeom prst="rect">
            <a:avLst/>
          </a:prstGeom>
          <a:noFill/>
        </p:spPr>
        <p:txBody>
          <a:bodyPr wrap="square" rtlCol="0">
            <a:spAutoFit/>
          </a:bodyPr>
          <a:lstStyle/>
          <a:p>
            <a:r>
              <a:rPr lang="en-US" dirty="0"/>
              <a:t>ID 49771350 © </a:t>
            </a:r>
            <a:r>
              <a:rPr lang="en-US" dirty="0" err="1">
                <a:hlinkClick r:id="rId3"/>
              </a:rPr>
              <a:t>Cmlndm</a:t>
            </a:r>
            <a:r>
              <a:rPr lang="en-US" dirty="0"/>
              <a:t> | Dreamstime.com </a:t>
            </a:r>
          </a:p>
        </p:txBody>
      </p:sp>
    </p:spTree>
    <p:extLst>
      <p:ext uri="{BB962C8B-B14F-4D97-AF65-F5344CB8AC3E}">
        <p14:creationId xmlns:p14="http://schemas.microsoft.com/office/powerpoint/2010/main" val="138034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40310"/>
          <a:stretch/>
        </p:blipFill>
        <p:spPr>
          <a:xfrm>
            <a:off x="1255849" y="3429000"/>
            <a:ext cx="9680301" cy="3208268"/>
          </a:xfrm>
          <a:prstGeom prst="rect">
            <a:avLst/>
          </a:prstGeom>
        </p:spPr>
      </p:pic>
      <p:sp>
        <p:nvSpPr>
          <p:cNvPr id="8" name="Rectangle 7">
            <a:extLst>
              <a:ext uri="{FF2B5EF4-FFF2-40B4-BE49-F238E27FC236}">
                <a16:creationId xmlns:a16="http://schemas.microsoft.com/office/drawing/2014/main" id="{9D752DC5-5BE9-157B-7092-FBDD369A28A3}"/>
              </a:ext>
            </a:extLst>
          </p:cNvPr>
          <p:cNvSpPr/>
          <p:nvPr/>
        </p:nvSpPr>
        <p:spPr>
          <a:xfrm>
            <a:off x="2338086" y="3264061"/>
            <a:ext cx="740780" cy="33566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a:extLst>
              <a:ext uri="{FF2B5EF4-FFF2-40B4-BE49-F238E27FC236}">
                <a16:creationId xmlns:a16="http://schemas.microsoft.com/office/drawing/2014/main" id="{75B33610-27C7-3262-9ED5-1A16B3A4086A}"/>
              </a:ext>
            </a:extLst>
          </p:cNvPr>
          <p:cNvPicPr>
            <a:picLocks noChangeAspect="1"/>
          </p:cNvPicPr>
          <p:nvPr/>
        </p:nvPicPr>
        <p:blipFill>
          <a:blip r:embed="rId4"/>
          <a:stretch>
            <a:fillRect/>
          </a:stretch>
        </p:blipFill>
        <p:spPr>
          <a:xfrm>
            <a:off x="1992085" y="709630"/>
            <a:ext cx="2645229" cy="2726308"/>
          </a:xfrm>
          <a:prstGeom prst="rect">
            <a:avLst/>
          </a:prstGeom>
        </p:spPr>
      </p:pic>
      <p:pic>
        <p:nvPicPr>
          <p:cNvPr id="18" name="Content Placeholder 4">
            <a:extLst>
              <a:ext uri="{FF2B5EF4-FFF2-40B4-BE49-F238E27FC236}">
                <a16:creationId xmlns:a16="http://schemas.microsoft.com/office/drawing/2014/main" id="{18911BA4-5F3E-ACAD-75C5-29A5173F628B}"/>
              </a:ext>
            </a:extLst>
          </p:cNvPr>
          <p:cNvPicPr>
            <a:picLocks noChangeAspect="1"/>
          </p:cNvPicPr>
          <p:nvPr/>
        </p:nvPicPr>
        <p:blipFill>
          <a:blip r:embed="rId5"/>
          <a:stretch>
            <a:fillRect/>
          </a:stretch>
        </p:blipFill>
        <p:spPr>
          <a:xfrm>
            <a:off x="5944078" y="1849355"/>
            <a:ext cx="1688137" cy="2016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 name="Picture 19">
            <a:extLst>
              <a:ext uri="{FF2B5EF4-FFF2-40B4-BE49-F238E27FC236}">
                <a16:creationId xmlns:a16="http://schemas.microsoft.com/office/drawing/2014/main" id="{30E01030-F11E-6DE1-A026-51DE43B07983}"/>
              </a:ext>
            </a:extLst>
          </p:cNvPr>
          <p:cNvPicPr>
            <a:picLocks noChangeAspect="1"/>
          </p:cNvPicPr>
          <p:nvPr/>
        </p:nvPicPr>
        <p:blipFill>
          <a:blip r:embed="rId6"/>
          <a:stretch>
            <a:fillRect/>
          </a:stretch>
        </p:blipFill>
        <p:spPr>
          <a:xfrm>
            <a:off x="9139564" y="1658856"/>
            <a:ext cx="1535375" cy="20977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2" name="Picture 21" descr="A pencil with a red eraser&#10;&#10;Description automatically generated">
            <a:extLst>
              <a:ext uri="{FF2B5EF4-FFF2-40B4-BE49-F238E27FC236}">
                <a16:creationId xmlns:a16="http://schemas.microsoft.com/office/drawing/2014/main" id="{52316DA3-9FA1-70AA-E654-B2F2918A08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6631" y="1889860"/>
            <a:ext cx="981075" cy="984150"/>
          </a:xfrm>
          <a:prstGeom prst="rect">
            <a:avLst/>
          </a:prstGeom>
        </p:spPr>
      </p:pic>
      <p:sp>
        <p:nvSpPr>
          <p:cNvPr id="2" name="Arrow: Down 1">
            <a:extLst>
              <a:ext uri="{FF2B5EF4-FFF2-40B4-BE49-F238E27FC236}">
                <a16:creationId xmlns:a16="http://schemas.microsoft.com/office/drawing/2014/main" id="{ED6D39C0-1551-857D-88B3-C5C6A1D61A1D}"/>
              </a:ext>
            </a:extLst>
          </p:cNvPr>
          <p:cNvSpPr/>
          <p:nvPr/>
        </p:nvSpPr>
        <p:spPr>
          <a:xfrm rot="20029607">
            <a:off x="4532129" y="398504"/>
            <a:ext cx="1440177" cy="1654986"/>
          </a:xfrm>
          <a:prstGeom prst="downArrow">
            <a:avLst/>
          </a:prstGeom>
          <a:solidFill>
            <a:srgbClr val="E5C243"/>
          </a:solidFill>
          <a:ln w="19050" cap="rnd" cmpd="sng" algn="ctr">
            <a:solidFill>
              <a:srgbClr val="A5300F">
                <a:shade val="50000"/>
              </a:srgbClr>
            </a:solidFill>
            <a:prstDash val="solid"/>
          </a:ln>
          <a:effectLst/>
        </p:spPr>
        <p:txBody>
          <a:bodyPr vert="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effectLst/>
                <a:uLnTx/>
                <a:uFillTx/>
                <a:latin typeface="Trebuchet MS" panose="020B0603020202020204"/>
                <a:ea typeface="+mn-ea"/>
                <a:cs typeface="+mn-cs"/>
              </a:rPr>
              <a:t>Reading Strategy</a:t>
            </a:r>
          </a:p>
        </p:txBody>
      </p:sp>
      <p:sp>
        <p:nvSpPr>
          <p:cNvPr id="5" name="Arrow: Down 4">
            <a:extLst>
              <a:ext uri="{FF2B5EF4-FFF2-40B4-BE49-F238E27FC236}">
                <a16:creationId xmlns:a16="http://schemas.microsoft.com/office/drawing/2014/main" id="{86339558-7E4C-9F89-2B35-8638D5743987}"/>
              </a:ext>
            </a:extLst>
          </p:cNvPr>
          <p:cNvSpPr/>
          <p:nvPr/>
        </p:nvSpPr>
        <p:spPr>
          <a:xfrm rot="20150916">
            <a:off x="7476144" y="253489"/>
            <a:ext cx="1618680" cy="1573211"/>
          </a:xfrm>
          <a:prstGeom prst="downArrow">
            <a:avLst/>
          </a:prstGeom>
          <a:solidFill>
            <a:srgbClr val="E5C243"/>
          </a:solidFill>
          <a:ln w="19050" cap="rnd" cmpd="sng" algn="ctr">
            <a:solidFill>
              <a:srgbClr val="A5300F">
                <a:shade val="50000"/>
              </a:srgbClr>
            </a:solidFill>
            <a:prstDash val="solid"/>
          </a:ln>
          <a:effectLst/>
        </p:spPr>
        <p:txBody>
          <a:bodyPr vert="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err="1">
                <a:latin typeface="Trebuchet MS" panose="020B0603020202020204"/>
              </a:rPr>
              <a:t>Writin</a:t>
            </a:r>
            <a:r>
              <a:rPr kumimoji="0" lang="en-US" sz="1800" b="1" i="0" u="none" strike="noStrike" kern="0" cap="none" spc="0" normalizeH="0" baseline="0" noProof="0" dirty="0">
                <a:ln>
                  <a:noFill/>
                </a:ln>
                <a:effectLst/>
                <a:uLnTx/>
                <a:uFillTx/>
                <a:latin typeface="Trebuchet MS" panose="020B0603020202020204"/>
                <a:ea typeface="+mn-ea"/>
                <a:cs typeface="+mn-cs"/>
              </a:rPr>
              <a:t>g Strategy</a:t>
            </a:r>
          </a:p>
        </p:txBody>
      </p:sp>
      <p:sp>
        <p:nvSpPr>
          <p:cNvPr id="3" name="TextBox 2">
            <a:extLst>
              <a:ext uri="{FF2B5EF4-FFF2-40B4-BE49-F238E27FC236}">
                <a16:creationId xmlns:a16="http://schemas.microsoft.com/office/drawing/2014/main" id="{B652EC11-ED54-9A7F-7A49-2715B06B34A3}"/>
              </a:ext>
            </a:extLst>
          </p:cNvPr>
          <p:cNvSpPr txBox="1"/>
          <p:nvPr/>
        </p:nvSpPr>
        <p:spPr>
          <a:xfrm>
            <a:off x="208344" y="173620"/>
            <a:ext cx="2870522" cy="1938992"/>
          </a:xfrm>
          <a:prstGeom prst="rect">
            <a:avLst/>
          </a:prstGeom>
          <a:noFill/>
        </p:spPr>
        <p:txBody>
          <a:bodyPr wrap="square" rtlCol="0">
            <a:spAutoFit/>
          </a:bodyPr>
          <a:lstStyle/>
          <a:p>
            <a:r>
              <a:rPr lang="en-US" sz="4000" dirty="0"/>
              <a:t>Meeting ELA Standards</a:t>
            </a:r>
          </a:p>
        </p:txBody>
      </p:sp>
    </p:spTree>
    <p:extLst>
      <p:ext uri="{BB962C8B-B14F-4D97-AF65-F5344CB8AC3E}">
        <p14:creationId xmlns:p14="http://schemas.microsoft.com/office/powerpoint/2010/main" val="3007367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F2AA-AACD-6480-8F84-424F7C251762}"/>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A215CD15-0BD1-57CE-2C30-A678F7AD28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75846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5AC6-8B31-A320-96A7-CF513E0601EB}"/>
              </a:ext>
            </a:extLst>
          </p:cNvPr>
          <p:cNvSpPr>
            <a:spLocks noGrp="1"/>
          </p:cNvSpPr>
          <p:nvPr>
            <p:ph type="title"/>
          </p:nvPr>
        </p:nvSpPr>
        <p:spPr>
          <a:xfrm>
            <a:off x="1197429" y="1"/>
            <a:ext cx="9459685" cy="762000"/>
          </a:xfrm>
        </p:spPr>
        <p:txBody>
          <a:bodyPr/>
          <a:lstStyle/>
          <a:p>
            <a:r>
              <a:rPr lang="en-US" dirty="0"/>
              <a:t>Science and Literacy Tasks from GaDOE</a:t>
            </a:r>
          </a:p>
        </p:txBody>
      </p:sp>
      <p:graphicFrame>
        <p:nvGraphicFramePr>
          <p:cNvPr id="4" name="Content Placeholder 3">
            <a:extLst>
              <a:ext uri="{FF2B5EF4-FFF2-40B4-BE49-F238E27FC236}">
                <a16:creationId xmlns:a16="http://schemas.microsoft.com/office/drawing/2014/main" id="{55620A5B-79DF-B794-207B-76204F3CE9F0}"/>
              </a:ext>
            </a:extLst>
          </p:cNvPr>
          <p:cNvGraphicFramePr>
            <a:graphicFrameLocks noGrp="1"/>
          </p:cNvGraphicFramePr>
          <p:nvPr>
            <p:ph idx="1"/>
            <p:extLst>
              <p:ext uri="{D42A27DB-BD31-4B8C-83A1-F6EECF244321}">
                <p14:modId xmlns:p14="http://schemas.microsoft.com/office/powerpoint/2010/main" val="1155539335"/>
              </p:ext>
            </p:extLst>
          </p:nvPr>
        </p:nvGraphicFramePr>
        <p:xfrm>
          <a:off x="1197429" y="762001"/>
          <a:ext cx="9459685" cy="5866801"/>
        </p:xfrm>
        <a:graphic>
          <a:graphicData uri="http://schemas.openxmlformats.org/drawingml/2006/table">
            <a:tbl>
              <a:tblPr/>
              <a:tblGrid>
                <a:gridCol w="2034046">
                  <a:extLst>
                    <a:ext uri="{9D8B030D-6E8A-4147-A177-3AD203B41FA5}">
                      <a16:colId xmlns:a16="http://schemas.microsoft.com/office/drawing/2014/main" val="3528074169"/>
                    </a:ext>
                  </a:extLst>
                </a:gridCol>
                <a:gridCol w="3345351">
                  <a:extLst>
                    <a:ext uri="{9D8B030D-6E8A-4147-A177-3AD203B41FA5}">
                      <a16:colId xmlns:a16="http://schemas.microsoft.com/office/drawing/2014/main" val="4286574593"/>
                    </a:ext>
                  </a:extLst>
                </a:gridCol>
                <a:gridCol w="4080288">
                  <a:extLst>
                    <a:ext uri="{9D8B030D-6E8A-4147-A177-3AD203B41FA5}">
                      <a16:colId xmlns:a16="http://schemas.microsoft.com/office/drawing/2014/main" val="4135320356"/>
                    </a:ext>
                  </a:extLst>
                </a:gridCol>
              </a:tblGrid>
              <a:tr h="338783">
                <a:tc>
                  <a:txBody>
                    <a:bodyPr/>
                    <a:lstStyle/>
                    <a:p>
                      <a:pPr marL="0" marR="0" fontAlgn="t">
                        <a:spcBef>
                          <a:spcPts val="0"/>
                        </a:spcBef>
                        <a:spcAft>
                          <a:spcPts val="0"/>
                        </a:spcAft>
                      </a:pPr>
                      <a:r>
                        <a:rPr lang="en-US" sz="1600">
                          <a:effectLst/>
                          <a:latin typeface="Calibri" panose="020F0502020204030204" pitchFamily="34" charset="0"/>
                        </a:rPr>
                        <a:t>Grade</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rPr>
                        <a:t>PDF Link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rPr>
                        <a:t>Editable Files (through Inspire)</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122488478"/>
                  </a:ext>
                </a:extLst>
              </a:tr>
              <a:tr h="338783">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
                        </a:rPr>
                        <a:t>Sink or Float</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
                        </a:rPr>
                        <a:t>https://inspire.gadoe.org/lesson/4394</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487023814"/>
                  </a:ext>
                </a:extLst>
              </a:tr>
              <a:tr h="338783">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4"/>
                        </a:rPr>
                        <a:t>Living or Nonliving</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5"/>
                        </a:rPr>
                        <a:t>https://inspire.gadoe.org/lesson/4396</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948135191"/>
                  </a:ext>
                </a:extLst>
              </a:tr>
              <a:tr h="338783">
                <a:tc>
                  <a:txBody>
                    <a:bodyPr/>
                    <a:lstStyle/>
                    <a:p>
                      <a:pPr marL="0" marR="0" fontAlgn="t">
                        <a:spcBef>
                          <a:spcPts val="0"/>
                        </a:spcBef>
                        <a:spcAft>
                          <a:spcPts val="0"/>
                        </a:spcAft>
                      </a:pPr>
                      <a:r>
                        <a:rPr lang="en-US" sz="1600">
                          <a:effectLst/>
                          <a:latin typeface="Calibri" panose="020F0502020204030204" pitchFamily="34" charset="0"/>
                        </a:rPr>
                        <a:t>K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6"/>
                        </a:rPr>
                        <a:t>Day and Night Sky</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7"/>
                        </a:rPr>
                        <a:t>https://inspire.gadoe.org/lesson/1449</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3357675539"/>
                  </a:ext>
                </a:extLst>
              </a:tr>
              <a:tr h="338783">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8"/>
                        </a:rPr>
                        <a:t>Soil</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9"/>
                        </a:rPr>
                        <a:t>https://inspire.gadoe.org/lesson/4399</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737833601"/>
                  </a:ext>
                </a:extLst>
              </a:tr>
              <a:tr h="356698">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0"/>
                        </a:rPr>
                        <a:t>Grouping Organisms</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1"/>
                        </a:rPr>
                        <a:t>https://inspire.gadoe.org/lesson/10063</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255198946"/>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2"/>
                        </a:rPr>
                        <a:t>Plant &amp; Animal Needs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3"/>
                        </a:rPr>
                        <a:t>https://inspire.gadoe.org/lesson/4391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63950624"/>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4"/>
                        </a:rPr>
                        <a:t>Weather</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5"/>
                        </a:rPr>
                        <a:t>https://inspire.gadoe.org/lesson/4392</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967766346"/>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6"/>
                        </a:rPr>
                        <a:t>Light</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7"/>
                        </a:rPr>
                        <a:t>https://inspire.gadoe.org/lesson/1447</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616297042"/>
                  </a:ext>
                </a:extLst>
              </a:tr>
              <a:tr h="356698">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8"/>
                        </a:rPr>
                        <a:t>Sound</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9"/>
                        </a:rPr>
                        <a:t>https://inspire.gadoe.org/lesson/10073</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839365539"/>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0"/>
                        </a:rPr>
                        <a:t>Magnets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1"/>
                        </a:rPr>
                        <a:t>https://inspire.gadoe.org/lesson/7491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715832031"/>
                  </a:ext>
                </a:extLst>
              </a:tr>
              <a:tr h="356698">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2"/>
                        </a:rPr>
                        <a:t>Everyday Magnets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3"/>
                        </a:rPr>
                        <a:t>https://inspire.gadoe.org/lesson/10072</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586476832"/>
                  </a:ext>
                </a:extLst>
              </a:tr>
              <a:tr h="338783">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4"/>
                        </a:rPr>
                        <a:t>Shadows</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5"/>
                        </a:rPr>
                        <a:t>https://inspire.gadoe.org/lesson/1450</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714248666"/>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6"/>
                        </a:rPr>
                        <a:t>Stars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27"/>
                        </a:rPr>
                        <a:t>https://inspire.gadoe.org/lesson/10076</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4039699620"/>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8"/>
                        </a:rPr>
                        <a:t>Force and Motion</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9"/>
                        </a:rPr>
                        <a:t>https://inspire.gadoe.org/lesson/10074</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967563222"/>
                  </a:ext>
                </a:extLst>
              </a:tr>
              <a:tr h="338783">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0"/>
                        </a:rPr>
                        <a:t>Structures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1"/>
                        </a:rPr>
                        <a:t>https://inspire.gadoe.org/lesson/4401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569645858"/>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2"/>
                        </a:rPr>
                        <a:t>Life Cycles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33"/>
                        </a:rPr>
                        <a:t>https://inspire.gadoe.org/lesson/10075</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484691926"/>
                  </a:ext>
                </a:extLst>
              </a:tr>
            </a:tbl>
          </a:graphicData>
        </a:graphic>
      </p:graphicFrame>
    </p:spTree>
    <p:extLst>
      <p:ext uri="{BB962C8B-B14F-4D97-AF65-F5344CB8AC3E}">
        <p14:creationId xmlns:p14="http://schemas.microsoft.com/office/powerpoint/2010/main" val="1819360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BFE646-412E-F908-D8A1-7AFBE92A4945}"/>
              </a:ext>
            </a:extLst>
          </p:cNvPr>
          <p:cNvPicPr>
            <a:picLocks noChangeAspect="1"/>
          </p:cNvPicPr>
          <p:nvPr/>
        </p:nvPicPr>
        <p:blipFill rotWithShape="1">
          <a:blip r:embed="rId2">
            <a:duotone>
              <a:schemeClr val="bg2">
                <a:shade val="45000"/>
                <a:satMod val="135000"/>
              </a:schemeClr>
              <a:prstClr val="white"/>
            </a:duotone>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39662-F3C2-05E5-6A86-76990AEBAB0C}"/>
              </a:ext>
            </a:extLst>
          </p:cNvPr>
          <p:cNvSpPr>
            <a:spLocks noGrp="1"/>
          </p:cNvSpPr>
          <p:nvPr>
            <p:ph type="title"/>
          </p:nvPr>
        </p:nvSpPr>
        <p:spPr>
          <a:xfrm>
            <a:off x="653143" y="1094468"/>
            <a:ext cx="5638800" cy="1325563"/>
          </a:xfrm>
        </p:spPr>
        <p:txBody>
          <a:bodyPr>
            <a:normAutofit/>
          </a:bodyPr>
          <a:lstStyle/>
          <a:p>
            <a:r>
              <a:rPr lang="en-US" dirty="0"/>
              <a:t>Grade Level Lessons</a:t>
            </a:r>
          </a:p>
        </p:txBody>
      </p:sp>
      <p:graphicFrame>
        <p:nvGraphicFramePr>
          <p:cNvPr id="5" name="Content Placeholder 2">
            <a:extLst>
              <a:ext uri="{FF2B5EF4-FFF2-40B4-BE49-F238E27FC236}">
                <a16:creationId xmlns:a16="http://schemas.microsoft.com/office/drawing/2014/main" id="{8B00E3A3-A9A2-2503-55AA-89A7F5C686FF}"/>
              </a:ext>
            </a:extLst>
          </p:cNvPr>
          <p:cNvGraphicFramePr>
            <a:graphicFrameLocks noGrp="1"/>
          </p:cNvGraphicFramePr>
          <p:nvPr>
            <p:ph idx="1"/>
            <p:extLst>
              <p:ext uri="{D42A27DB-BD31-4B8C-83A1-F6EECF244321}">
                <p14:modId xmlns:p14="http://schemas.microsoft.com/office/powerpoint/2010/main" val="4292550097"/>
              </p:ext>
            </p:extLst>
          </p:nvPr>
        </p:nvGraphicFramePr>
        <p:xfrm>
          <a:off x="3287485" y="947057"/>
          <a:ext cx="10983686" cy="5251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0896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BF7A5-D6A2-B362-8535-D6EAD3B045F3}"/>
              </a:ext>
            </a:extLst>
          </p:cNvPr>
          <p:cNvSpPr>
            <a:spLocks noGrp="1"/>
          </p:cNvSpPr>
          <p:nvPr>
            <p:ph type="title"/>
          </p:nvPr>
        </p:nvSpPr>
        <p:spPr>
          <a:xfrm>
            <a:off x="145657" y="337457"/>
            <a:ext cx="4078000" cy="466923"/>
          </a:xfrm>
        </p:spPr>
        <p:txBody>
          <a:bodyPr anchor="b">
            <a:noAutofit/>
          </a:bodyPr>
          <a:lstStyle/>
          <a:p>
            <a:r>
              <a:rPr lang="en-US" sz="3600" dirty="0"/>
              <a:t>In your groups:</a:t>
            </a:r>
          </a:p>
        </p:txBody>
      </p:sp>
      <p:sp>
        <p:nvSpPr>
          <p:cNvPr id="3" name="Content Placeholder 2">
            <a:extLst>
              <a:ext uri="{FF2B5EF4-FFF2-40B4-BE49-F238E27FC236}">
                <a16:creationId xmlns:a16="http://schemas.microsoft.com/office/drawing/2014/main" id="{B35B51FD-9046-8154-20B5-C3EDEAA3ADB8}"/>
              </a:ext>
            </a:extLst>
          </p:cNvPr>
          <p:cNvSpPr>
            <a:spLocks noGrp="1"/>
          </p:cNvSpPr>
          <p:nvPr>
            <p:ph idx="1"/>
          </p:nvPr>
        </p:nvSpPr>
        <p:spPr>
          <a:xfrm>
            <a:off x="145657" y="877413"/>
            <a:ext cx="4709372" cy="5643130"/>
          </a:xfrm>
        </p:spPr>
        <p:txBody>
          <a:bodyPr anchor="t">
            <a:normAutofit fontScale="92500"/>
          </a:bodyPr>
          <a:lstStyle/>
          <a:p>
            <a:pPr marL="514350" indent="-514350">
              <a:buAutoNum type="arabicParenR"/>
            </a:pPr>
            <a:r>
              <a:rPr lang="en-US" sz="2400" dirty="0"/>
              <a:t>Read the directions and try out the science activity</a:t>
            </a:r>
          </a:p>
          <a:p>
            <a:pPr marL="514350" indent="-514350">
              <a:buAutoNum type="arabicParenR"/>
            </a:pPr>
            <a:r>
              <a:rPr lang="en-US" sz="2400" dirty="0"/>
              <a:t>Read the text (big readers/little readers/article style)</a:t>
            </a:r>
          </a:p>
          <a:p>
            <a:pPr marL="514350" indent="-514350">
              <a:buAutoNum type="arabicParenR"/>
            </a:pPr>
            <a:r>
              <a:rPr lang="en-US" sz="2400" dirty="0"/>
              <a:t>Look at the reading skill—would you use this one or a different one?</a:t>
            </a:r>
          </a:p>
          <a:p>
            <a:pPr marL="514350" indent="-514350">
              <a:buAutoNum type="arabicParenR"/>
            </a:pPr>
            <a:r>
              <a:rPr lang="en-US" sz="2400" dirty="0"/>
              <a:t>Check out the writing assignment. Think through what you would write as a student.</a:t>
            </a:r>
          </a:p>
          <a:p>
            <a:pPr marL="514350" indent="-514350">
              <a:buAutoNum type="arabicParenR"/>
            </a:pPr>
            <a:r>
              <a:rPr lang="en-US" sz="2400" dirty="0"/>
              <a:t>Look at the writing skill. Would you use this one or a different one?</a:t>
            </a:r>
          </a:p>
          <a:p>
            <a:pPr marL="514350" indent="-514350">
              <a:buAutoNum type="arabicParenR"/>
            </a:pPr>
            <a:r>
              <a:rPr lang="en-US" sz="2400" dirty="0"/>
              <a:t>If time, what would you alter to make this lesson work for your students?</a:t>
            </a:r>
          </a:p>
        </p:txBody>
      </p:sp>
      <p:pic>
        <p:nvPicPr>
          <p:cNvPr id="5" name="Picture 4" descr="People in group therapy">
            <a:extLst>
              <a:ext uri="{FF2B5EF4-FFF2-40B4-BE49-F238E27FC236}">
                <a16:creationId xmlns:a16="http://schemas.microsoft.com/office/drawing/2014/main" id="{8D51B585-E8CF-9E65-3E6D-583EAA136B51}"/>
              </a:ext>
            </a:extLst>
          </p:cNvPr>
          <p:cNvPicPr>
            <a:picLocks noChangeAspect="1"/>
          </p:cNvPicPr>
          <p:nvPr/>
        </p:nvPicPr>
        <p:blipFill rotWithShape="1">
          <a:blip r:embed="rId2">
            <a:extLst>
              <a:ext uri="{28A0092B-C50C-407E-A947-70E740481C1C}">
                <a14:useLocalDpi xmlns:a14="http://schemas.microsoft.com/office/drawing/2010/main" val="0"/>
              </a:ext>
            </a:extLst>
          </a:blip>
          <a:srcRect l="17638"/>
          <a:stretch/>
        </p:blipFill>
        <p:spPr>
          <a:xfrm>
            <a:off x="5089243" y="877413"/>
            <a:ext cx="6222628" cy="5043096"/>
          </a:xfrm>
          <a:prstGeom prst="rect">
            <a:avLst/>
          </a:prstGeom>
        </p:spPr>
      </p:pic>
      <p:grpSp>
        <p:nvGrpSpPr>
          <p:cNvPr id="16" name="Group 15">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7" name="Rectangle 16">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16618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5495-BF66-38EB-338F-D1C2B5A2ED6E}"/>
              </a:ext>
            </a:extLst>
          </p:cNvPr>
          <p:cNvSpPr>
            <a:spLocks noGrp="1"/>
          </p:cNvSpPr>
          <p:nvPr>
            <p:ph type="title"/>
          </p:nvPr>
        </p:nvSpPr>
        <p:spPr>
          <a:xfrm>
            <a:off x="566056" y="2983933"/>
            <a:ext cx="10515600" cy="1325563"/>
          </a:xfrm>
        </p:spPr>
        <p:txBody>
          <a:bodyPr>
            <a:normAutofit fontScale="90000"/>
          </a:bodyPr>
          <a:lstStyle/>
          <a:p>
            <a:pPr marL="0" marR="0" indent="0" algn="ctr">
              <a:lnSpc>
                <a:spcPct val="115000"/>
              </a:lnSpc>
              <a:spcBef>
                <a:spcPts val="0"/>
              </a:spcBef>
              <a:spcAft>
                <a:spcPts val="800"/>
              </a:spcAft>
            </a:pPr>
            <a:r>
              <a:rPr lang="en-US" sz="4400" b="1" kern="100" dirty="0">
                <a:effectLst/>
                <a:latin typeface="Aptos" panose="020B0004020202020204" pitchFamily="34" charset="0"/>
                <a:ea typeface="Aptos" panose="020B0004020202020204" pitchFamily="34" charset="0"/>
                <a:cs typeface="Times New Roman" panose="02020603050405020304" pitchFamily="18" charset="0"/>
              </a:rPr>
              <a:t>Please return the copies to this </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r>
              <a:rPr lang="en-US" sz="4400" b="1" kern="100" dirty="0">
                <a:effectLst/>
                <a:latin typeface="Aptos" panose="020B0004020202020204" pitchFamily="34" charset="0"/>
                <a:ea typeface="Aptos" panose="020B0004020202020204" pitchFamily="34" charset="0"/>
                <a:cs typeface="Times New Roman" panose="02020603050405020304" pitchFamily="18" charset="0"/>
              </a:rPr>
              <a:t>folder when you are done.</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r>
              <a:rPr lang="en-US" sz="4400" b="1" kern="100" dirty="0">
                <a:effectLst/>
                <a:latin typeface="Aptos" panose="020B0004020202020204" pitchFamily="34" charset="0"/>
                <a:ea typeface="Aptos" panose="020B0004020202020204" pitchFamily="34" charset="0"/>
                <a:cs typeface="Times New Roman" panose="02020603050405020304" pitchFamily="18" charset="0"/>
              </a:rPr>
              <a:t>I promise I will make </a:t>
            </a:r>
            <a:r>
              <a:rPr lang="en-US" sz="4400" b="1" i="1" kern="100" dirty="0">
                <a:effectLst/>
                <a:latin typeface="Aptos" panose="020B0004020202020204" pitchFamily="34" charset="0"/>
                <a:ea typeface="Aptos" panose="020B0004020202020204" pitchFamily="34" charset="0"/>
                <a:cs typeface="Times New Roman" panose="02020603050405020304" pitchFamily="18" charset="0"/>
              </a:rPr>
              <a:t>editable</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 versions of these available to you!</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1468795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BA6DB7-3339-B407-6A1F-2CC253BA70E1}"/>
              </a:ext>
            </a:extLst>
          </p:cNvPr>
          <p:cNvPicPr>
            <a:picLocks noChangeAspect="1"/>
          </p:cNvPicPr>
          <p:nvPr/>
        </p:nvPicPr>
        <p:blipFill rotWithShape="1">
          <a:blip r:embed="rId2">
            <a:duotone>
              <a:schemeClr val="bg2">
                <a:shade val="45000"/>
                <a:satMod val="135000"/>
              </a:schemeClr>
              <a:prstClr val="white"/>
            </a:duotone>
          </a:blip>
          <a:srcRect t="2671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A3555F-405C-A937-F20D-C8B66D99B71D}"/>
              </a:ext>
            </a:extLst>
          </p:cNvPr>
          <p:cNvSpPr>
            <a:spLocks noGrp="1"/>
          </p:cNvSpPr>
          <p:nvPr>
            <p:ph type="title"/>
          </p:nvPr>
        </p:nvSpPr>
        <p:spPr>
          <a:xfrm>
            <a:off x="838200" y="365125"/>
            <a:ext cx="10515600" cy="1325563"/>
          </a:xfrm>
        </p:spPr>
        <p:txBody>
          <a:bodyPr>
            <a:normAutofit/>
          </a:bodyPr>
          <a:lstStyle/>
          <a:p>
            <a:r>
              <a:rPr lang="en-US" dirty="0"/>
              <a:t>Share with us: </a:t>
            </a:r>
          </a:p>
        </p:txBody>
      </p:sp>
      <p:graphicFrame>
        <p:nvGraphicFramePr>
          <p:cNvPr id="5" name="Content Placeholder 2">
            <a:extLst>
              <a:ext uri="{FF2B5EF4-FFF2-40B4-BE49-F238E27FC236}">
                <a16:creationId xmlns:a16="http://schemas.microsoft.com/office/drawing/2014/main" id="{A26D0631-5D0F-AD1A-98B8-F0999B889144}"/>
              </a:ext>
            </a:extLst>
          </p:cNvPr>
          <p:cNvGraphicFramePr>
            <a:graphicFrameLocks noGrp="1"/>
          </p:cNvGraphicFramePr>
          <p:nvPr>
            <p:ph idx="1"/>
            <p:extLst>
              <p:ext uri="{D42A27DB-BD31-4B8C-83A1-F6EECF244321}">
                <p14:modId xmlns:p14="http://schemas.microsoft.com/office/powerpoint/2010/main" val="2543520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6363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FC550-EF40-68F8-02FA-D9E7F799B62B}"/>
              </a:ext>
            </a:extLst>
          </p:cNvPr>
          <p:cNvSpPr>
            <a:spLocks noGrp="1"/>
          </p:cNvSpPr>
          <p:nvPr>
            <p:ph type="title"/>
          </p:nvPr>
        </p:nvSpPr>
        <p:spPr/>
        <p:txBody>
          <a:bodyPr/>
          <a:lstStyle/>
          <a:p>
            <a:r>
              <a:rPr lang="en-US" dirty="0"/>
              <a:t>The materials</a:t>
            </a:r>
          </a:p>
        </p:txBody>
      </p:sp>
      <p:sp>
        <p:nvSpPr>
          <p:cNvPr id="3" name="Content Placeholder 2">
            <a:extLst>
              <a:ext uri="{FF2B5EF4-FFF2-40B4-BE49-F238E27FC236}">
                <a16:creationId xmlns:a16="http://schemas.microsoft.com/office/drawing/2014/main" id="{D7673B47-F690-1AF0-6312-9643E1D3DED8}"/>
              </a:ext>
            </a:extLst>
          </p:cNvPr>
          <p:cNvSpPr>
            <a:spLocks noGrp="1"/>
          </p:cNvSpPr>
          <p:nvPr>
            <p:ph idx="1"/>
          </p:nvPr>
        </p:nvSpPr>
        <p:spPr/>
        <p:txBody>
          <a:bodyPr/>
          <a:lstStyle/>
          <a:p>
            <a:r>
              <a:rPr lang="en-US" dirty="0"/>
              <a:t>LINK chart</a:t>
            </a:r>
          </a:p>
          <a:p>
            <a:r>
              <a:rPr lang="en-US" dirty="0"/>
              <a:t>Links to my edits</a:t>
            </a:r>
          </a:p>
          <a:p>
            <a:r>
              <a:rPr lang="en-US" dirty="0"/>
              <a:t>How to use the Inspire system (Good news, you can edit!!)</a:t>
            </a:r>
          </a:p>
          <a:p>
            <a:pPr marL="0" indent="0">
              <a:buNone/>
            </a:pPr>
            <a:endParaRPr lang="en-US" dirty="0"/>
          </a:p>
          <a:p>
            <a:endParaRPr lang="en-US" dirty="0"/>
          </a:p>
        </p:txBody>
      </p:sp>
    </p:spTree>
    <p:extLst>
      <p:ext uri="{BB962C8B-B14F-4D97-AF65-F5344CB8AC3E}">
        <p14:creationId xmlns:p14="http://schemas.microsoft.com/office/powerpoint/2010/main" val="1226360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0165B7-C02D-7F9A-EFE2-168EFCA83245}"/>
              </a:ext>
            </a:extLst>
          </p:cNvPr>
          <p:cNvSpPr>
            <a:spLocks noGrp="1"/>
          </p:cNvSpPr>
          <p:nvPr>
            <p:ph type="title"/>
          </p:nvPr>
        </p:nvSpPr>
        <p:spPr>
          <a:xfrm>
            <a:off x="793662" y="386930"/>
            <a:ext cx="10066122" cy="1298448"/>
          </a:xfrm>
        </p:spPr>
        <p:txBody>
          <a:bodyPr anchor="b">
            <a:normAutofit/>
          </a:bodyPr>
          <a:lstStyle/>
          <a:p>
            <a:r>
              <a:rPr lang="en-US" sz="4800" dirty="0"/>
              <a:t>GA DOE Literacy-Based Science Tasks</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C2577E-D96E-5223-099E-FECA9487ED75}"/>
              </a:ext>
            </a:extLst>
          </p:cNvPr>
          <p:cNvSpPr>
            <a:spLocks noGrp="1"/>
          </p:cNvSpPr>
          <p:nvPr>
            <p:ph idx="1"/>
          </p:nvPr>
        </p:nvSpPr>
        <p:spPr>
          <a:xfrm>
            <a:off x="793661" y="2599509"/>
            <a:ext cx="4877796" cy="3639450"/>
          </a:xfrm>
        </p:spPr>
        <p:txBody>
          <a:bodyPr anchor="ctr">
            <a:normAutofit/>
          </a:bodyPr>
          <a:lstStyle/>
          <a:p>
            <a:r>
              <a:rPr lang="en-US" sz="3200" dirty="0"/>
              <a:t>Go to </a:t>
            </a:r>
            <a:r>
              <a:rPr lang="en-US" sz="3200" dirty="0">
                <a:hlinkClick r:id="rId2"/>
              </a:rPr>
              <a:t>https://inspire.gadoe.org</a:t>
            </a:r>
            <a:endParaRPr lang="en-US" sz="3200" dirty="0"/>
          </a:p>
          <a:p>
            <a:r>
              <a:rPr lang="en-US" sz="3200" dirty="0"/>
              <a:t>Select “course content collections”</a:t>
            </a:r>
          </a:p>
          <a:p>
            <a:pPr marL="0" indent="0">
              <a:buNone/>
            </a:pPr>
            <a:endParaRPr lang="en-US" sz="2000" dirty="0"/>
          </a:p>
        </p:txBody>
      </p:sp>
      <p:pic>
        <p:nvPicPr>
          <p:cNvPr id="5" name="Picture 4">
            <a:extLst>
              <a:ext uri="{FF2B5EF4-FFF2-40B4-BE49-F238E27FC236}">
                <a16:creationId xmlns:a16="http://schemas.microsoft.com/office/drawing/2014/main" id="{A732CCB6-5291-8677-5D76-B04804DCF2A4}"/>
              </a:ext>
            </a:extLst>
          </p:cNvPr>
          <p:cNvPicPr>
            <a:picLocks noChangeAspect="1"/>
          </p:cNvPicPr>
          <p:nvPr/>
        </p:nvPicPr>
        <p:blipFill>
          <a:blip r:embed="rId3"/>
          <a:stretch>
            <a:fillRect/>
          </a:stretch>
        </p:blipFill>
        <p:spPr>
          <a:xfrm>
            <a:off x="5911532" y="3214754"/>
            <a:ext cx="5150277" cy="2253246"/>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FB9FEDB-E4FA-8C97-0CE4-46DE341E71C0}"/>
              </a:ext>
            </a:extLst>
          </p:cNvPr>
          <p:cNvSpPr/>
          <p:nvPr/>
        </p:nvSpPr>
        <p:spPr>
          <a:xfrm>
            <a:off x="7598229" y="3429000"/>
            <a:ext cx="696685" cy="707571"/>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37475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65B7-C02D-7F9A-EFE2-168EFCA83245}"/>
              </a:ext>
            </a:extLst>
          </p:cNvPr>
          <p:cNvSpPr>
            <a:spLocks noGrp="1"/>
          </p:cNvSpPr>
          <p:nvPr>
            <p:ph type="title"/>
          </p:nvPr>
        </p:nvSpPr>
        <p:spPr>
          <a:xfrm>
            <a:off x="793662" y="386930"/>
            <a:ext cx="10066122" cy="1298448"/>
          </a:xfrm>
        </p:spPr>
        <p:txBody>
          <a:bodyPr anchor="b">
            <a:normAutofit/>
          </a:bodyPr>
          <a:lstStyle/>
          <a:p>
            <a:r>
              <a:rPr lang="en-US" sz="4800" dirty="0"/>
              <a:t>GA DOE Literacy-Based Science Tasks</a:t>
            </a:r>
          </a:p>
        </p:txBody>
      </p:sp>
      <p:sp>
        <p:nvSpPr>
          <p:cNvPr id="3" name="Content Placeholder 2">
            <a:extLst>
              <a:ext uri="{FF2B5EF4-FFF2-40B4-BE49-F238E27FC236}">
                <a16:creationId xmlns:a16="http://schemas.microsoft.com/office/drawing/2014/main" id="{0CC2577E-D96E-5223-099E-FECA9487ED75}"/>
              </a:ext>
            </a:extLst>
          </p:cNvPr>
          <p:cNvSpPr>
            <a:spLocks noGrp="1"/>
          </p:cNvSpPr>
          <p:nvPr>
            <p:ph idx="1"/>
          </p:nvPr>
        </p:nvSpPr>
        <p:spPr>
          <a:xfrm>
            <a:off x="793661" y="2599509"/>
            <a:ext cx="4877796" cy="3639450"/>
          </a:xfrm>
        </p:spPr>
        <p:txBody>
          <a:bodyPr anchor="ctr">
            <a:normAutofit/>
          </a:bodyPr>
          <a:lstStyle/>
          <a:p>
            <a:r>
              <a:rPr lang="en-US" sz="3200" dirty="0"/>
              <a:t>Choose Science, elementary school</a:t>
            </a:r>
          </a:p>
          <a:p>
            <a:r>
              <a:rPr lang="en-US" sz="3200" dirty="0"/>
              <a:t>Click on your grade</a:t>
            </a:r>
          </a:p>
          <a:p>
            <a:pPr marL="0" indent="0">
              <a:buNone/>
            </a:pPr>
            <a:endParaRPr lang="en-US" sz="2000" dirty="0"/>
          </a:p>
        </p:txBody>
      </p:sp>
      <p:pic>
        <p:nvPicPr>
          <p:cNvPr id="7" name="Picture 6">
            <a:extLst>
              <a:ext uri="{FF2B5EF4-FFF2-40B4-BE49-F238E27FC236}">
                <a16:creationId xmlns:a16="http://schemas.microsoft.com/office/drawing/2014/main" id="{F9ED6298-0A03-F7C7-6AF7-323BB3F0DD35}"/>
              </a:ext>
            </a:extLst>
          </p:cNvPr>
          <p:cNvPicPr>
            <a:picLocks noChangeAspect="1"/>
          </p:cNvPicPr>
          <p:nvPr/>
        </p:nvPicPr>
        <p:blipFill>
          <a:blip r:embed="rId2"/>
          <a:stretch>
            <a:fillRect/>
          </a:stretch>
        </p:blipFill>
        <p:spPr>
          <a:xfrm>
            <a:off x="6373200" y="2885691"/>
            <a:ext cx="5025139" cy="3353268"/>
          </a:xfrm>
          <a:prstGeom prst="rect">
            <a:avLst/>
          </a:prstGeom>
        </p:spPr>
      </p:pic>
      <p:sp>
        <p:nvSpPr>
          <p:cNvPr id="6" name="Oval 5">
            <a:extLst>
              <a:ext uri="{FF2B5EF4-FFF2-40B4-BE49-F238E27FC236}">
                <a16:creationId xmlns:a16="http://schemas.microsoft.com/office/drawing/2014/main" id="{8FB9FEDB-E4FA-8C97-0CE4-46DE341E71C0}"/>
              </a:ext>
            </a:extLst>
          </p:cNvPr>
          <p:cNvSpPr/>
          <p:nvPr/>
        </p:nvSpPr>
        <p:spPr>
          <a:xfrm>
            <a:off x="8755911" y="3075214"/>
            <a:ext cx="1052118" cy="1115786"/>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10696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65B7-C02D-7F9A-EFE2-168EFCA83245}"/>
              </a:ext>
            </a:extLst>
          </p:cNvPr>
          <p:cNvSpPr>
            <a:spLocks noGrp="1"/>
          </p:cNvSpPr>
          <p:nvPr>
            <p:ph type="title"/>
          </p:nvPr>
        </p:nvSpPr>
        <p:spPr>
          <a:xfrm>
            <a:off x="793662" y="386930"/>
            <a:ext cx="10066122" cy="1298448"/>
          </a:xfrm>
        </p:spPr>
        <p:txBody>
          <a:bodyPr anchor="b">
            <a:normAutofit/>
          </a:bodyPr>
          <a:lstStyle/>
          <a:p>
            <a:r>
              <a:rPr lang="en-US" sz="4800" dirty="0"/>
              <a:t>GA DOE Literacy-Based Science Tasks</a:t>
            </a:r>
          </a:p>
        </p:txBody>
      </p:sp>
      <p:sp>
        <p:nvSpPr>
          <p:cNvPr id="3" name="Content Placeholder 2">
            <a:extLst>
              <a:ext uri="{FF2B5EF4-FFF2-40B4-BE49-F238E27FC236}">
                <a16:creationId xmlns:a16="http://schemas.microsoft.com/office/drawing/2014/main" id="{0CC2577E-D96E-5223-099E-FECA9487ED75}"/>
              </a:ext>
            </a:extLst>
          </p:cNvPr>
          <p:cNvSpPr>
            <a:spLocks noGrp="1"/>
          </p:cNvSpPr>
          <p:nvPr>
            <p:ph idx="1"/>
          </p:nvPr>
        </p:nvSpPr>
        <p:spPr>
          <a:xfrm>
            <a:off x="793661" y="2599509"/>
            <a:ext cx="4877796" cy="3639450"/>
          </a:xfrm>
        </p:spPr>
        <p:txBody>
          <a:bodyPr anchor="ctr">
            <a:normAutofit/>
          </a:bodyPr>
          <a:lstStyle/>
          <a:p>
            <a:r>
              <a:rPr lang="en-US" sz="3200" dirty="0"/>
              <a:t>Scroll down and select your unit</a:t>
            </a:r>
          </a:p>
          <a:p>
            <a:pPr marL="0" indent="0">
              <a:buNone/>
            </a:pPr>
            <a:endParaRPr lang="en-US" sz="2000" dirty="0"/>
          </a:p>
        </p:txBody>
      </p:sp>
      <p:pic>
        <p:nvPicPr>
          <p:cNvPr id="5" name="Picture 4">
            <a:extLst>
              <a:ext uri="{FF2B5EF4-FFF2-40B4-BE49-F238E27FC236}">
                <a16:creationId xmlns:a16="http://schemas.microsoft.com/office/drawing/2014/main" id="{5D3A6FD7-3B77-5D1E-8E07-F9ED6D8BE570}"/>
              </a:ext>
            </a:extLst>
          </p:cNvPr>
          <p:cNvPicPr>
            <a:picLocks noChangeAspect="1"/>
          </p:cNvPicPr>
          <p:nvPr/>
        </p:nvPicPr>
        <p:blipFill>
          <a:blip r:embed="rId2"/>
          <a:stretch>
            <a:fillRect/>
          </a:stretch>
        </p:blipFill>
        <p:spPr>
          <a:xfrm>
            <a:off x="5412106" y="2084614"/>
            <a:ext cx="6779894" cy="3507309"/>
          </a:xfrm>
          <a:prstGeom prst="rect">
            <a:avLst/>
          </a:prstGeom>
        </p:spPr>
      </p:pic>
      <p:sp>
        <p:nvSpPr>
          <p:cNvPr id="6" name="Oval 5">
            <a:extLst>
              <a:ext uri="{FF2B5EF4-FFF2-40B4-BE49-F238E27FC236}">
                <a16:creationId xmlns:a16="http://schemas.microsoft.com/office/drawing/2014/main" id="{8FB9FEDB-E4FA-8C97-0CE4-46DE341E71C0}"/>
              </a:ext>
            </a:extLst>
          </p:cNvPr>
          <p:cNvSpPr/>
          <p:nvPr/>
        </p:nvSpPr>
        <p:spPr>
          <a:xfrm>
            <a:off x="7003311" y="4653643"/>
            <a:ext cx="1052118" cy="1115786"/>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4702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65B7-C02D-7F9A-EFE2-168EFCA83245}"/>
              </a:ext>
            </a:extLst>
          </p:cNvPr>
          <p:cNvSpPr>
            <a:spLocks noGrp="1"/>
          </p:cNvSpPr>
          <p:nvPr>
            <p:ph type="title"/>
          </p:nvPr>
        </p:nvSpPr>
        <p:spPr>
          <a:xfrm>
            <a:off x="793662" y="386930"/>
            <a:ext cx="10066122" cy="1298448"/>
          </a:xfrm>
        </p:spPr>
        <p:txBody>
          <a:bodyPr anchor="b">
            <a:normAutofit/>
          </a:bodyPr>
          <a:lstStyle/>
          <a:p>
            <a:r>
              <a:rPr lang="en-US" sz="4800" dirty="0"/>
              <a:t>GA DOE Literacy-Based Science Tasks</a:t>
            </a:r>
          </a:p>
        </p:txBody>
      </p:sp>
      <p:sp>
        <p:nvSpPr>
          <p:cNvPr id="3" name="Content Placeholder 2">
            <a:extLst>
              <a:ext uri="{FF2B5EF4-FFF2-40B4-BE49-F238E27FC236}">
                <a16:creationId xmlns:a16="http://schemas.microsoft.com/office/drawing/2014/main" id="{0CC2577E-D96E-5223-099E-FECA9487ED75}"/>
              </a:ext>
            </a:extLst>
          </p:cNvPr>
          <p:cNvSpPr>
            <a:spLocks noGrp="1"/>
          </p:cNvSpPr>
          <p:nvPr>
            <p:ph idx="1"/>
          </p:nvPr>
        </p:nvSpPr>
        <p:spPr>
          <a:xfrm>
            <a:off x="489857" y="2142309"/>
            <a:ext cx="4027714" cy="3639450"/>
          </a:xfrm>
        </p:spPr>
        <p:txBody>
          <a:bodyPr anchor="ctr">
            <a:normAutofit/>
          </a:bodyPr>
          <a:lstStyle/>
          <a:p>
            <a:r>
              <a:rPr lang="en-US" sz="3200" dirty="0"/>
              <a:t>Choose Lesson Templates</a:t>
            </a:r>
          </a:p>
          <a:p>
            <a:r>
              <a:rPr lang="en-US" sz="3200" dirty="0"/>
              <a:t>Look for lessons labeled ”Literacy-Based Science Task”</a:t>
            </a:r>
          </a:p>
          <a:p>
            <a:pPr marL="0" indent="0">
              <a:buNone/>
            </a:pPr>
            <a:endParaRPr lang="en-US" sz="2000" dirty="0"/>
          </a:p>
        </p:txBody>
      </p:sp>
      <p:pic>
        <p:nvPicPr>
          <p:cNvPr id="9" name="Picture 8">
            <a:extLst>
              <a:ext uri="{FF2B5EF4-FFF2-40B4-BE49-F238E27FC236}">
                <a16:creationId xmlns:a16="http://schemas.microsoft.com/office/drawing/2014/main" id="{E18F2076-1588-E949-4831-54A89AFF5196}"/>
              </a:ext>
            </a:extLst>
          </p:cNvPr>
          <p:cNvPicPr>
            <a:picLocks noChangeAspect="1"/>
          </p:cNvPicPr>
          <p:nvPr/>
        </p:nvPicPr>
        <p:blipFill>
          <a:blip r:embed="rId2"/>
          <a:stretch>
            <a:fillRect/>
          </a:stretch>
        </p:blipFill>
        <p:spPr>
          <a:xfrm>
            <a:off x="4137479" y="2324856"/>
            <a:ext cx="7976804" cy="3274356"/>
          </a:xfrm>
          <a:prstGeom prst="rect">
            <a:avLst/>
          </a:prstGeom>
        </p:spPr>
      </p:pic>
      <p:sp>
        <p:nvSpPr>
          <p:cNvPr id="6" name="Oval 5">
            <a:extLst>
              <a:ext uri="{FF2B5EF4-FFF2-40B4-BE49-F238E27FC236}">
                <a16:creationId xmlns:a16="http://schemas.microsoft.com/office/drawing/2014/main" id="{8FB9FEDB-E4FA-8C97-0CE4-46DE341E71C0}"/>
              </a:ext>
            </a:extLst>
          </p:cNvPr>
          <p:cNvSpPr/>
          <p:nvPr/>
        </p:nvSpPr>
        <p:spPr>
          <a:xfrm>
            <a:off x="6024167" y="4261757"/>
            <a:ext cx="1422231" cy="1115786"/>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6B53356C-E5C0-AF70-3CFB-CADC711B6600}"/>
              </a:ext>
            </a:extLst>
          </p:cNvPr>
          <p:cNvSpPr/>
          <p:nvPr/>
        </p:nvSpPr>
        <p:spPr>
          <a:xfrm>
            <a:off x="8952994" y="4229100"/>
            <a:ext cx="1422231" cy="1115786"/>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8332AB24-C261-82CB-00E1-78DE4997B7DF}"/>
              </a:ext>
            </a:extLst>
          </p:cNvPr>
          <p:cNvCxnSpPr/>
          <p:nvPr/>
        </p:nvCxnSpPr>
        <p:spPr>
          <a:xfrm flipH="1">
            <a:off x="5434837" y="3422091"/>
            <a:ext cx="783772" cy="800100"/>
          </a:xfrm>
          <a:prstGeom prst="straightConnector1">
            <a:avLst/>
          </a:prstGeom>
          <a:ln w="762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2207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5AC6-8B31-A320-96A7-CF513E0601EB}"/>
              </a:ext>
            </a:extLst>
          </p:cNvPr>
          <p:cNvSpPr>
            <a:spLocks noGrp="1"/>
          </p:cNvSpPr>
          <p:nvPr>
            <p:ph type="title"/>
          </p:nvPr>
        </p:nvSpPr>
        <p:spPr>
          <a:xfrm>
            <a:off x="1197429" y="1"/>
            <a:ext cx="9459685" cy="762000"/>
          </a:xfrm>
        </p:spPr>
        <p:txBody>
          <a:bodyPr/>
          <a:lstStyle/>
          <a:p>
            <a:r>
              <a:rPr lang="en-US" dirty="0"/>
              <a:t>Or, use this cheat sheet with direct links</a:t>
            </a:r>
          </a:p>
        </p:txBody>
      </p:sp>
      <p:graphicFrame>
        <p:nvGraphicFramePr>
          <p:cNvPr id="4" name="Content Placeholder 3">
            <a:extLst>
              <a:ext uri="{FF2B5EF4-FFF2-40B4-BE49-F238E27FC236}">
                <a16:creationId xmlns:a16="http://schemas.microsoft.com/office/drawing/2014/main" id="{55620A5B-79DF-B794-207B-76204F3CE9F0}"/>
              </a:ext>
            </a:extLst>
          </p:cNvPr>
          <p:cNvGraphicFramePr>
            <a:graphicFrameLocks noGrp="1"/>
          </p:cNvGraphicFramePr>
          <p:nvPr>
            <p:ph idx="1"/>
            <p:extLst>
              <p:ext uri="{D42A27DB-BD31-4B8C-83A1-F6EECF244321}">
                <p14:modId xmlns:p14="http://schemas.microsoft.com/office/powerpoint/2010/main" val="1736202154"/>
              </p:ext>
            </p:extLst>
          </p:nvPr>
        </p:nvGraphicFramePr>
        <p:xfrm>
          <a:off x="1197429" y="762001"/>
          <a:ext cx="9459685" cy="5866801"/>
        </p:xfrm>
        <a:graphic>
          <a:graphicData uri="http://schemas.openxmlformats.org/drawingml/2006/table">
            <a:tbl>
              <a:tblPr/>
              <a:tblGrid>
                <a:gridCol w="2034046">
                  <a:extLst>
                    <a:ext uri="{9D8B030D-6E8A-4147-A177-3AD203B41FA5}">
                      <a16:colId xmlns:a16="http://schemas.microsoft.com/office/drawing/2014/main" val="3528074169"/>
                    </a:ext>
                  </a:extLst>
                </a:gridCol>
                <a:gridCol w="3345351">
                  <a:extLst>
                    <a:ext uri="{9D8B030D-6E8A-4147-A177-3AD203B41FA5}">
                      <a16:colId xmlns:a16="http://schemas.microsoft.com/office/drawing/2014/main" val="4286574593"/>
                    </a:ext>
                  </a:extLst>
                </a:gridCol>
                <a:gridCol w="4080288">
                  <a:extLst>
                    <a:ext uri="{9D8B030D-6E8A-4147-A177-3AD203B41FA5}">
                      <a16:colId xmlns:a16="http://schemas.microsoft.com/office/drawing/2014/main" val="4135320356"/>
                    </a:ext>
                  </a:extLst>
                </a:gridCol>
              </a:tblGrid>
              <a:tr h="338783">
                <a:tc>
                  <a:txBody>
                    <a:bodyPr/>
                    <a:lstStyle/>
                    <a:p>
                      <a:pPr marL="0" marR="0" algn="ctr" fontAlgn="t">
                        <a:spcBef>
                          <a:spcPts val="0"/>
                        </a:spcBef>
                        <a:spcAft>
                          <a:spcPts val="0"/>
                        </a:spcAft>
                      </a:pPr>
                      <a:r>
                        <a:rPr lang="en-US" sz="1600" b="1" dirty="0">
                          <a:effectLst/>
                          <a:latin typeface="Calibri" panose="020F0502020204030204" pitchFamily="34" charset="0"/>
                        </a:rPr>
                        <a:t>Grade</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algn="ctr" fontAlgn="t">
                        <a:spcBef>
                          <a:spcPts val="0"/>
                        </a:spcBef>
                        <a:spcAft>
                          <a:spcPts val="0"/>
                        </a:spcAft>
                      </a:pPr>
                      <a:r>
                        <a:rPr lang="en-US" sz="1600" b="1" dirty="0">
                          <a:effectLst/>
                          <a:latin typeface="Calibri" panose="020F0502020204030204" pitchFamily="34" charset="0"/>
                        </a:rPr>
                        <a:t>PDF Link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algn="ctr" fontAlgn="t">
                        <a:spcBef>
                          <a:spcPts val="0"/>
                        </a:spcBef>
                        <a:spcAft>
                          <a:spcPts val="0"/>
                        </a:spcAft>
                      </a:pPr>
                      <a:r>
                        <a:rPr lang="en-US" sz="1600" b="1" dirty="0">
                          <a:effectLst/>
                          <a:latin typeface="Calibri" panose="020F0502020204030204" pitchFamily="34" charset="0"/>
                        </a:rPr>
                        <a:t>Editable Files (through Inspire)</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122488478"/>
                  </a:ext>
                </a:extLst>
              </a:tr>
              <a:tr h="338783">
                <a:tc>
                  <a:txBody>
                    <a:bodyPr/>
                    <a:lstStyle/>
                    <a:p>
                      <a:pPr marL="0" marR="0" fontAlgn="t">
                        <a:spcBef>
                          <a:spcPts val="0"/>
                        </a:spcBef>
                        <a:spcAft>
                          <a:spcPts val="0"/>
                        </a:spcAft>
                      </a:pPr>
                      <a:r>
                        <a:rPr lang="en-US" sz="1600" dirty="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
                        </a:rPr>
                        <a:t>Sink or Float</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3"/>
                        </a:rPr>
                        <a:t>https://inspire.gadoe.org/lesson/4394</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487023814"/>
                  </a:ext>
                </a:extLst>
              </a:tr>
              <a:tr h="338783">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4"/>
                        </a:rPr>
                        <a:t>Living or Nonliving</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5"/>
                        </a:rPr>
                        <a:t>https://inspire.gadoe.org/lesson/4396</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948135191"/>
                  </a:ext>
                </a:extLst>
              </a:tr>
              <a:tr h="338783">
                <a:tc>
                  <a:txBody>
                    <a:bodyPr/>
                    <a:lstStyle/>
                    <a:p>
                      <a:pPr marL="0" marR="0" fontAlgn="t">
                        <a:spcBef>
                          <a:spcPts val="0"/>
                        </a:spcBef>
                        <a:spcAft>
                          <a:spcPts val="0"/>
                        </a:spcAft>
                      </a:pPr>
                      <a:r>
                        <a:rPr lang="en-US" sz="1600">
                          <a:effectLst/>
                          <a:latin typeface="Calibri" panose="020F0502020204030204" pitchFamily="34" charset="0"/>
                        </a:rPr>
                        <a:t>K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6"/>
                        </a:rPr>
                        <a:t>Day and Night Sky</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7"/>
                        </a:rPr>
                        <a:t>https://inspire.gadoe.org/lesson/1449</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3357675539"/>
                  </a:ext>
                </a:extLst>
              </a:tr>
              <a:tr h="338783">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8"/>
                        </a:rPr>
                        <a:t>Soil</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9"/>
                        </a:rPr>
                        <a:t>https://inspire.gadoe.org/lesson/4399</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737833601"/>
                  </a:ext>
                </a:extLst>
              </a:tr>
              <a:tr h="356698">
                <a:tc>
                  <a:txBody>
                    <a:bodyPr/>
                    <a:lstStyle/>
                    <a:p>
                      <a:pPr marL="0" marR="0" fontAlgn="t">
                        <a:spcBef>
                          <a:spcPts val="0"/>
                        </a:spcBef>
                        <a:spcAft>
                          <a:spcPts val="0"/>
                        </a:spcAft>
                      </a:pPr>
                      <a:r>
                        <a:rPr lang="en-US" sz="1600">
                          <a:effectLst/>
                          <a:latin typeface="Calibri" panose="020F0502020204030204" pitchFamily="34" charset="0"/>
                        </a:rPr>
                        <a:t>K</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0"/>
                        </a:rPr>
                        <a:t>Grouping Organisms</a:t>
                      </a:r>
                      <a:r>
                        <a:rPr lang="en-US" sz="1600" dirty="0">
                          <a:effectLst/>
                          <a:latin typeface="Calibri" panose="020F0502020204030204" pitchFamily="34" charset="0"/>
                        </a:rPr>
                        <a:t> (leaves)</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1"/>
                        </a:rPr>
                        <a:t>https://inspire.gadoe.org/lesson/10063</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255198946"/>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2"/>
                        </a:rPr>
                        <a:t>Plant &amp; Animal Needs</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3"/>
                        </a:rPr>
                        <a:t>https://inspire.gadoe.org/lesson/4391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63950624"/>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4"/>
                        </a:rPr>
                        <a:t>Weather</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5"/>
                        </a:rPr>
                        <a:t>https://inspire.gadoe.org/lesson/4392</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967766346"/>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6"/>
                        </a:rPr>
                        <a:t>Light</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7"/>
                        </a:rPr>
                        <a:t>https://inspire.gadoe.org/lesson/1447</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616297042"/>
                  </a:ext>
                </a:extLst>
              </a:tr>
              <a:tr h="356698">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18"/>
                        </a:rPr>
                        <a:t>Sound</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19"/>
                        </a:rPr>
                        <a:t>https://inspire.gadoe.org/lesson/10073</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839365539"/>
                  </a:ext>
                </a:extLst>
              </a:tr>
              <a:tr h="338783">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0"/>
                        </a:rPr>
                        <a:t>Magnets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1"/>
                        </a:rPr>
                        <a:t>https://inspire.gadoe.org/lesson/7491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715832031"/>
                  </a:ext>
                </a:extLst>
              </a:tr>
              <a:tr h="356698">
                <a:tc>
                  <a:txBody>
                    <a:bodyPr/>
                    <a:lstStyle/>
                    <a:p>
                      <a:pPr marL="0" marR="0" fontAlgn="t">
                        <a:spcBef>
                          <a:spcPts val="0"/>
                        </a:spcBef>
                        <a:spcAft>
                          <a:spcPts val="0"/>
                        </a:spcAft>
                      </a:pPr>
                      <a:r>
                        <a:rPr lang="en-US" sz="1600">
                          <a:effectLst/>
                          <a:latin typeface="Calibri" panose="020F0502020204030204" pitchFamily="34" charset="0"/>
                        </a:rPr>
                        <a:t>1</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2"/>
                        </a:rPr>
                        <a:t>Everyday Magnets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3"/>
                        </a:rPr>
                        <a:t>https://inspire.gadoe.org/lesson/10072</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1586476832"/>
                  </a:ext>
                </a:extLst>
              </a:tr>
              <a:tr h="338783">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4"/>
                        </a:rPr>
                        <a:t>Shadows</a:t>
                      </a:r>
                      <a:r>
                        <a:rPr lang="en-US" sz="1600">
                          <a:effectLst/>
                          <a:latin typeface="Calibri" panose="020F0502020204030204" pitchFamily="34" charset="0"/>
                        </a:rPr>
                        <a:t> </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5"/>
                        </a:rPr>
                        <a:t>https://inspire.gadoe.org/lesson/1450</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714248666"/>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6"/>
                        </a:rPr>
                        <a:t>Stars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27"/>
                        </a:rPr>
                        <a:t>https://inspire.gadoe.org/lesson/10076</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4039699620"/>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8"/>
                        </a:rPr>
                        <a:t>Force and Motion</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29"/>
                        </a:rPr>
                        <a:t>https://inspire.gadoe.org/lesson/10074</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967563222"/>
                  </a:ext>
                </a:extLst>
              </a:tr>
              <a:tr h="338783">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0"/>
                        </a:rPr>
                        <a:t>Structures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1"/>
                        </a:rPr>
                        <a:t>https://inspire.gadoe.org/lesson/4401</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569645858"/>
                  </a:ext>
                </a:extLst>
              </a:tr>
              <a:tr h="356698">
                <a:tc>
                  <a:txBody>
                    <a:bodyPr/>
                    <a:lstStyle/>
                    <a:p>
                      <a:pPr marL="0" marR="0" fontAlgn="t">
                        <a:spcBef>
                          <a:spcPts val="0"/>
                        </a:spcBef>
                        <a:spcAft>
                          <a:spcPts val="0"/>
                        </a:spcAft>
                      </a:pPr>
                      <a:r>
                        <a:rPr lang="en-US" sz="1600">
                          <a:effectLst/>
                          <a:latin typeface="Calibri" panose="020F0502020204030204" pitchFamily="34" charset="0"/>
                        </a:rPr>
                        <a:t>2</a:t>
                      </a: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a:effectLst/>
                          <a:latin typeface="Calibri" panose="020F0502020204030204" pitchFamily="34" charset="0"/>
                          <a:hlinkClick r:id="rId32"/>
                        </a:rPr>
                        <a:t>Life Cycles</a:t>
                      </a:r>
                      <a:endParaRPr lang="en-US" sz="160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fontAlgn="t">
                        <a:spcBef>
                          <a:spcPts val="0"/>
                        </a:spcBef>
                        <a:spcAft>
                          <a:spcPts val="0"/>
                        </a:spcAft>
                      </a:pPr>
                      <a:r>
                        <a:rPr lang="en-US" sz="1600" dirty="0">
                          <a:effectLst/>
                          <a:latin typeface="Calibri" panose="020F0502020204030204" pitchFamily="34" charset="0"/>
                          <a:hlinkClick r:id="rId33"/>
                        </a:rPr>
                        <a:t>https://inspire.gadoe.org/lesson/10075</a:t>
                      </a:r>
                      <a:endParaRPr lang="en-US" sz="1600" dirty="0">
                        <a:effectLst/>
                        <a:latin typeface="Calibri" panose="020F0502020204030204" pitchFamily="34" charset="0"/>
                      </a:endParaRPr>
                    </a:p>
                  </a:txBody>
                  <a:tcPr marL="26213" marR="26213" marT="26213" marB="2621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484691926"/>
                  </a:ext>
                </a:extLst>
              </a:tr>
            </a:tbl>
          </a:graphicData>
        </a:graphic>
      </p:graphicFrame>
    </p:spTree>
    <p:extLst>
      <p:ext uri="{BB962C8B-B14F-4D97-AF65-F5344CB8AC3E}">
        <p14:creationId xmlns:p14="http://schemas.microsoft.com/office/powerpoint/2010/main" val="2877935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ECB808-FEF7-CCDB-C3E0-950C73BBC761}"/>
              </a:ext>
            </a:extLst>
          </p:cNvPr>
          <p:cNvSpPr>
            <a:spLocks noGrp="1"/>
          </p:cNvSpPr>
          <p:nvPr>
            <p:ph type="title"/>
          </p:nvPr>
        </p:nvSpPr>
        <p:spPr>
          <a:xfrm>
            <a:off x="5894962" y="479493"/>
            <a:ext cx="5458838" cy="1325563"/>
          </a:xfrm>
        </p:spPr>
        <p:txBody>
          <a:bodyPr>
            <a:normAutofit/>
          </a:bodyPr>
          <a:lstStyle/>
          <a:p>
            <a:r>
              <a:rPr lang="en-US" dirty="0"/>
              <a:t>Word Files in these lessons are </a:t>
            </a:r>
            <a:r>
              <a:rPr lang="en-US" b="1" i="1" dirty="0"/>
              <a:t>editable!</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qr code on a white background&#10;&#10;Description automatically generated">
            <a:extLst>
              <a:ext uri="{FF2B5EF4-FFF2-40B4-BE49-F238E27FC236}">
                <a16:creationId xmlns:a16="http://schemas.microsoft.com/office/drawing/2014/main" id="{8A7D4C80-FA53-9122-4645-0EBF07AFD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453" y="511293"/>
            <a:ext cx="4556839"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50694401-6319-8099-49DF-0AFA5B8DB6CB}"/>
              </a:ext>
            </a:extLst>
          </p:cNvPr>
          <p:cNvSpPr>
            <a:spLocks noGrp="1"/>
          </p:cNvSpPr>
          <p:nvPr>
            <p:ph idx="1"/>
          </p:nvPr>
        </p:nvSpPr>
        <p:spPr>
          <a:xfrm>
            <a:off x="5894962" y="1984443"/>
            <a:ext cx="5458838" cy="4192520"/>
          </a:xfrm>
        </p:spPr>
        <p:txBody>
          <a:bodyPr>
            <a:normAutofit/>
          </a:bodyPr>
          <a:lstStyle/>
          <a:p>
            <a:pPr marL="0" indent="0">
              <a:buNone/>
            </a:pPr>
            <a:r>
              <a:rPr lang="en-US" dirty="0"/>
              <a:t>I updated several of them for this presentation—mostly the readings. You will find my edits (and a repeat of the cheat sheet) here:</a:t>
            </a:r>
          </a:p>
          <a:p>
            <a:pPr marL="0" indent="0">
              <a:buNone/>
            </a:pPr>
            <a:endParaRPr lang="en-US" dirty="0"/>
          </a:p>
          <a:p>
            <a:pPr marL="0" indent="0">
              <a:buNone/>
            </a:pPr>
            <a:r>
              <a:rPr lang="en-US" dirty="0">
                <a:hlinkClick r:id="rId3"/>
              </a:rPr>
              <a:t>https://onceuponasciencebook.com/2024/07/08/more-literacy-learning-cycles-for-elementary-science/</a:t>
            </a:r>
            <a:endParaRPr lang="en-US" dirty="0"/>
          </a:p>
          <a:p>
            <a:pPr marL="0" indent="0">
              <a:buNone/>
            </a:pPr>
            <a:endParaRPr lang="en-US" dirty="0"/>
          </a:p>
        </p:txBody>
      </p:sp>
    </p:spTree>
    <p:extLst>
      <p:ext uri="{BB962C8B-B14F-4D97-AF65-F5344CB8AC3E}">
        <p14:creationId xmlns:p14="http://schemas.microsoft.com/office/powerpoint/2010/main" val="268608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BA57-AAF6-0D12-D02A-92F23F8C06FB}"/>
              </a:ext>
            </a:extLst>
          </p:cNvPr>
          <p:cNvSpPr>
            <a:spLocks noGrp="1"/>
          </p:cNvSpPr>
          <p:nvPr>
            <p:ph type="title"/>
          </p:nvPr>
        </p:nvSpPr>
        <p:spPr/>
        <p:txBody>
          <a:bodyPr/>
          <a:lstStyle/>
          <a:p>
            <a:r>
              <a:rPr lang="en-US" dirty="0"/>
              <a:t>But this doesn’t match my reading curriculum!</a:t>
            </a:r>
          </a:p>
        </p:txBody>
      </p:sp>
      <p:pic>
        <p:nvPicPr>
          <p:cNvPr id="4" name="Content Placeholder 3">
            <a:extLst>
              <a:ext uri="{FF2B5EF4-FFF2-40B4-BE49-F238E27FC236}">
                <a16:creationId xmlns:a16="http://schemas.microsoft.com/office/drawing/2014/main" id="{BC3C1509-74E8-1EC9-A9F4-26FA09B68EE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799" t="-3391" r="-3546" b="-1236"/>
          <a:stretch/>
        </p:blipFill>
        <p:spPr>
          <a:xfrm>
            <a:off x="1034588" y="1436914"/>
            <a:ext cx="10122823" cy="5529941"/>
          </a:xfrm>
          <a:prstGeom prst="rect">
            <a:avLst/>
          </a:prstGeom>
        </p:spPr>
      </p:pic>
    </p:spTree>
    <p:extLst>
      <p:ext uri="{BB962C8B-B14F-4D97-AF65-F5344CB8AC3E}">
        <p14:creationId xmlns:p14="http://schemas.microsoft.com/office/powerpoint/2010/main" val="3259316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CBC2-7F61-B6CC-BE75-BE5B165BB7F0}"/>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438E7484-38AF-7665-68EB-86D2B098C3C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35483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9277486" y="3565112"/>
            <a:ext cx="5345554" cy="1240221"/>
          </a:xfrm>
        </p:spPr>
        <p:txBody>
          <a:bodyPr>
            <a:normAutofit fontScale="90000"/>
          </a:bodyPr>
          <a:lstStyle/>
          <a:p>
            <a:r>
              <a:rPr lang="en-US" sz="6000" dirty="0">
                <a:solidFill>
                  <a:schemeClr val="tx1"/>
                </a:solidFill>
              </a:rPr>
              <a:t>Connect with 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2626" y="410474"/>
            <a:ext cx="5718048" cy="4828032"/>
          </a:xfrm>
          <a:prstGeom prst="rect">
            <a:avLst/>
          </a:prstGeom>
        </p:spPr>
      </p:pic>
      <p:sp>
        <p:nvSpPr>
          <p:cNvPr id="3" name="Right Arrow 2"/>
          <p:cNvSpPr/>
          <p:nvPr/>
        </p:nvSpPr>
        <p:spPr>
          <a:xfrm>
            <a:off x="468836" y="164634"/>
            <a:ext cx="3367668" cy="17581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 </a:t>
            </a:r>
            <a:r>
              <a:rPr lang="en-US" dirty="0" err="1"/>
              <a:t>Powerpoint</a:t>
            </a:r>
            <a:r>
              <a:rPr lang="en-US" dirty="0"/>
              <a:t> here.</a:t>
            </a:r>
          </a:p>
          <a:p>
            <a:pPr algn="ctr"/>
            <a:r>
              <a:rPr lang="en-US" dirty="0"/>
              <a:t>Also, sign up for newsletter!</a:t>
            </a:r>
          </a:p>
        </p:txBody>
      </p:sp>
      <p:pic>
        <p:nvPicPr>
          <p:cNvPr id="6" name="Picture 5">
            <a:extLst>
              <a:ext uri="{FF2B5EF4-FFF2-40B4-BE49-F238E27FC236}">
                <a16:creationId xmlns:a16="http://schemas.microsoft.com/office/drawing/2014/main" id="{0B541D16-43C6-458D-8668-80628B3C63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6504" y="5238506"/>
            <a:ext cx="1498230" cy="1498230"/>
          </a:xfrm>
          <a:prstGeom prst="rect">
            <a:avLst/>
          </a:prstGeom>
        </p:spPr>
      </p:pic>
      <p:sp>
        <p:nvSpPr>
          <p:cNvPr id="7" name="TextBox 6">
            <a:extLst>
              <a:ext uri="{FF2B5EF4-FFF2-40B4-BE49-F238E27FC236}">
                <a16:creationId xmlns:a16="http://schemas.microsoft.com/office/drawing/2014/main" id="{DB899CD7-68D3-41DA-8819-680D0162FBCB}"/>
              </a:ext>
            </a:extLst>
          </p:cNvPr>
          <p:cNvSpPr txBox="1"/>
          <p:nvPr/>
        </p:nvSpPr>
        <p:spPr>
          <a:xfrm>
            <a:off x="5329056" y="5618289"/>
            <a:ext cx="265604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t>
            </a:r>
            <a:r>
              <a:rPr lang="en-US" sz="2400" dirty="0" err="1">
                <a:latin typeface="Arial" panose="020B0604020202020204" pitchFamily="34" charset="0"/>
                <a:cs typeface="Arial" panose="020B0604020202020204" pitchFamily="34" charset="0"/>
              </a:rPr>
              <a:t>WheelerToppen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673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14199</TotalTime>
  <Words>1607</Words>
  <Application>Microsoft Office PowerPoint</Application>
  <PresentationFormat>Widescreen</PresentationFormat>
  <Paragraphs>210</Paragraphs>
  <Slides>36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Calibri</vt:lpstr>
      <vt:lpstr>Trebuchet MS</vt:lpstr>
      <vt:lpstr>Office Theme</vt:lpstr>
      <vt:lpstr>Literacy Learning Cycles</vt:lpstr>
      <vt:lpstr>PowerPoint Presentation</vt:lpstr>
      <vt:lpstr>PowerPoint Presentation</vt:lpstr>
      <vt:lpstr>Connect with Me</vt:lpstr>
      <vt:lpstr>PowerPoint Presentation</vt:lpstr>
      <vt:lpstr>Share with me:</vt:lpstr>
      <vt:lpstr>Agenda</vt:lpstr>
      <vt:lpstr>Sample Lesson: What’s in my dirt?</vt:lpstr>
      <vt:lpstr>Using a Hand Lens (https://guloinnature.com)</vt:lpstr>
      <vt:lpstr>Explore your dirt!</vt:lpstr>
      <vt:lpstr>Let’s read a book together that will tell us more about our dirt.   It will even give us another name for dirt, so be listening for that!</vt:lpstr>
      <vt:lpstr>Reading Skill: Main Idea</vt:lpstr>
      <vt:lpstr>We have learned so many cool things about our soil! Let’s use writing to show what we learned.</vt:lpstr>
      <vt:lpstr>Writing Skill: Support their current level</vt:lpstr>
      <vt:lpstr>Observations on this sample lesson?</vt:lpstr>
      <vt:lpstr>PowerPoint Presentation</vt:lpstr>
      <vt:lpstr>Why start with the activity before the reading?</vt:lpstr>
      <vt:lpstr>PowerPoint Presentation</vt:lpstr>
      <vt:lpstr>Start with hands-on science in order to: </vt:lpstr>
      <vt:lpstr>PowerPoint Presentation</vt:lpstr>
      <vt:lpstr>Comments? Questions?</vt:lpstr>
      <vt:lpstr>Science and Literacy Tasks from GaDOE</vt:lpstr>
      <vt:lpstr>Grade Level Lessons</vt:lpstr>
      <vt:lpstr>In your groups:</vt:lpstr>
      <vt:lpstr>Please return the copies to this  folder when you are done. I promise I will make editable versions of these available to you! </vt:lpstr>
      <vt:lpstr>Share with us: </vt:lpstr>
      <vt:lpstr>The materials</vt:lpstr>
      <vt:lpstr>GA DOE Literacy-Based Science Tasks</vt:lpstr>
      <vt:lpstr>GA DOE Literacy-Based Science Tasks</vt:lpstr>
      <vt:lpstr>GA DOE Literacy-Based Science Tasks</vt:lpstr>
      <vt:lpstr>GA DOE Literacy-Based Science Tasks</vt:lpstr>
      <vt:lpstr>Or, use this cheat sheet with direct links</vt:lpstr>
      <vt:lpstr>Word Files in these lessons are editable!</vt:lpstr>
      <vt:lpstr>But this doesn’t match my reading curriculum!</vt:lpstr>
      <vt:lpstr>Comments? Questions?</vt:lpstr>
      <vt:lpstr>Connect with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Jodi Wheeler-Toppen</dc:creator>
  <cp:lastModifiedBy>Jodi Wheeler-Toppen</cp:lastModifiedBy>
  <cp:revision>11</cp:revision>
  <dcterms:created xsi:type="dcterms:W3CDTF">2024-06-25T13:07:46Z</dcterms:created>
  <dcterms:modified xsi:type="dcterms:W3CDTF">2024-07-10T00:13:19Z</dcterms:modified>
</cp:coreProperties>
</file>