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26.jpg" ContentType="image/png"/>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62"/>
  </p:notesMasterIdLst>
  <p:sldIdLst>
    <p:sldId id="256" r:id="rId2"/>
    <p:sldId id="257" r:id="rId3"/>
    <p:sldId id="437" r:id="rId4"/>
    <p:sldId id="443" r:id="rId5"/>
    <p:sldId id="474" r:id="rId6"/>
    <p:sldId id="259" r:id="rId7"/>
    <p:sldId id="444" r:id="rId8"/>
    <p:sldId id="445" r:id="rId9"/>
    <p:sldId id="299" r:id="rId10"/>
    <p:sldId id="274" r:id="rId11"/>
    <p:sldId id="275" r:id="rId12"/>
    <p:sldId id="447" r:id="rId13"/>
    <p:sldId id="262" r:id="rId14"/>
    <p:sldId id="277" r:id="rId15"/>
    <p:sldId id="448" r:id="rId16"/>
    <p:sldId id="264" r:id="rId17"/>
    <p:sldId id="449" r:id="rId18"/>
    <p:sldId id="265" r:id="rId19"/>
    <p:sldId id="266" r:id="rId20"/>
    <p:sldId id="483" r:id="rId21"/>
    <p:sldId id="482" r:id="rId22"/>
    <p:sldId id="267" r:id="rId23"/>
    <p:sldId id="268" r:id="rId24"/>
    <p:sldId id="470" r:id="rId25"/>
    <p:sldId id="398" r:id="rId26"/>
    <p:sldId id="261" r:id="rId27"/>
    <p:sldId id="297" r:id="rId28"/>
    <p:sldId id="399" r:id="rId29"/>
    <p:sldId id="298" r:id="rId30"/>
    <p:sldId id="403" r:id="rId31"/>
    <p:sldId id="476" r:id="rId32"/>
    <p:sldId id="478" r:id="rId33"/>
    <p:sldId id="480" r:id="rId34"/>
    <p:sldId id="481" r:id="rId35"/>
    <p:sldId id="479" r:id="rId36"/>
    <p:sldId id="417" r:id="rId37"/>
    <p:sldId id="456" r:id="rId38"/>
    <p:sldId id="457" r:id="rId39"/>
    <p:sldId id="471" r:id="rId40"/>
    <p:sldId id="458" r:id="rId41"/>
    <p:sldId id="459" r:id="rId42"/>
    <p:sldId id="258" r:id="rId43"/>
    <p:sldId id="460" r:id="rId44"/>
    <p:sldId id="260" r:id="rId45"/>
    <p:sldId id="461" r:id="rId46"/>
    <p:sldId id="462" r:id="rId47"/>
    <p:sldId id="263" r:id="rId48"/>
    <p:sldId id="463" r:id="rId49"/>
    <p:sldId id="464" r:id="rId50"/>
    <p:sldId id="472" r:id="rId51"/>
    <p:sldId id="465" r:id="rId52"/>
    <p:sldId id="466" r:id="rId53"/>
    <p:sldId id="467" r:id="rId54"/>
    <p:sldId id="468" r:id="rId55"/>
    <p:sldId id="473" r:id="rId56"/>
    <p:sldId id="469" r:id="rId57"/>
    <p:sldId id="414" r:id="rId58"/>
    <p:sldId id="411" r:id="rId59"/>
    <p:sldId id="416" r:id="rId60"/>
    <p:sldId id="412"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E349BBD-6146-4C32-A482-5809A51BFDD4}">
          <p14:sldIdLst>
            <p14:sldId id="256"/>
            <p14:sldId id="257"/>
            <p14:sldId id="437"/>
            <p14:sldId id="443"/>
            <p14:sldId id="474"/>
            <p14:sldId id="259"/>
            <p14:sldId id="444"/>
          </p14:sldIdLst>
        </p14:section>
        <p14:section name="Reading Groups" id="{7D2F68FC-74C2-47A6-AA50-73F22C22F7CE}">
          <p14:sldIdLst>
            <p14:sldId id="445"/>
            <p14:sldId id="299"/>
            <p14:sldId id="274"/>
            <p14:sldId id="275"/>
            <p14:sldId id="447"/>
            <p14:sldId id="262"/>
            <p14:sldId id="277"/>
            <p14:sldId id="448"/>
            <p14:sldId id="264"/>
            <p14:sldId id="449"/>
            <p14:sldId id="265"/>
            <p14:sldId id="266"/>
            <p14:sldId id="483"/>
            <p14:sldId id="482"/>
            <p14:sldId id="267"/>
            <p14:sldId id="268"/>
            <p14:sldId id="470"/>
          </p14:sldIdLst>
        </p14:section>
        <p14:section name="Introduction to Writing" id="{9B228034-3F0E-4C8A-A0A4-B3AD58B65477}">
          <p14:sldIdLst>
            <p14:sldId id="398"/>
            <p14:sldId id="261"/>
            <p14:sldId id="297"/>
            <p14:sldId id="399"/>
            <p14:sldId id="298"/>
          </p14:sldIdLst>
        </p14:section>
        <p14:section name="Sample Lesson (focus on writing)" id="{768CE14B-376B-491B-B3E2-95C422A0D8BC}">
          <p14:sldIdLst>
            <p14:sldId id="403"/>
            <p14:sldId id="476"/>
            <p14:sldId id="478"/>
            <p14:sldId id="480"/>
            <p14:sldId id="481"/>
            <p14:sldId id="479"/>
            <p14:sldId id="417"/>
            <p14:sldId id="456"/>
            <p14:sldId id="457"/>
            <p14:sldId id="471"/>
          </p14:sldIdLst>
        </p14:section>
        <p14:section name="Vocabulary" id="{7FA69C50-406D-48A8-9054-D4EF82EDE6DD}">
          <p14:sldIdLst>
            <p14:sldId id="458"/>
            <p14:sldId id="459"/>
            <p14:sldId id="258"/>
            <p14:sldId id="460"/>
            <p14:sldId id="260"/>
            <p14:sldId id="461"/>
            <p14:sldId id="462"/>
            <p14:sldId id="263"/>
            <p14:sldId id="463"/>
            <p14:sldId id="464"/>
            <p14:sldId id="472"/>
          </p14:sldIdLst>
        </p14:section>
        <p14:section name="Lesson Design" id="{B50E8155-5773-4F4B-BE28-7BF8F6C3C17B}">
          <p14:sldIdLst>
            <p14:sldId id="465"/>
            <p14:sldId id="466"/>
            <p14:sldId id="467"/>
            <p14:sldId id="468"/>
            <p14:sldId id="473"/>
            <p14:sldId id="469"/>
          </p14:sldIdLst>
        </p14:section>
        <p14:section name="Resources" id="{9844ABDC-6F21-4B5E-920F-1F195E9760B9}">
          <p14:sldIdLst>
            <p14:sldId id="414"/>
            <p14:sldId id="411"/>
            <p14:sldId id="416"/>
            <p14:sldId id="4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6E4A"/>
    <a:srgbClr val="FF0000"/>
    <a:srgbClr val="E5C2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86467" autoAdjust="0"/>
  </p:normalViewPr>
  <p:slideViewPr>
    <p:cSldViewPr snapToGrid="0">
      <p:cViewPr>
        <p:scale>
          <a:sx n="54" d="100"/>
          <a:sy n="54" d="100"/>
        </p:scale>
        <p:origin x="1264" y="60"/>
      </p:cViewPr>
      <p:guideLst/>
    </p:cSldViewPr>
  </p:slideViewPr>
  <p:notesTextViewPr>
    <p:cViewPr>
      <p:scale>
        <a:sx n="1" d="1"/>
        <a:sy n="1" d="1"/>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BDAC59-289C-42B8-AA75-8F522567DD4C}"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AFC8C889-FB00-460D-8222-CA819425B8E1}">
      <dgm:prSet phldrT="[Text]"/>
      <dgm:spPr/>
      <dgm:t>
        <a:bodyPr/>
        <a:lstStyle/>
        <a:p>
          <a:r>
            <a:rPr lang="en-US" dirty="0"/>
            <a:t>Experience</a:t>
          </a:r>
        </a:p>
      </dgm:t>
    </dgm:pt>
    <dgm:pt modelId="{F1420880-B2B3-4E76-B578-63195A87FCF3}" type="parTrans" cxnId="{894A9FF0-3412-406C-930E-8BF9BFC490B5}">
      <dgm:prSet/>
      <dgm:spPr/>
      <dgm:t>
        <a:bodyPr/>
        <a:lstStyle/>
        <a:p>
          <a:endParaRPr lang="en-US"/>
        </a:p>
      </dgm:t>
    </dgm:pt>
    <dgm:pt modelId="{C32E76FE-B0D1-417E-AEC7-2A0452AA4ED0}" type="sibTrans" cxnId="{894A9FF0-3412-406C-930E-8BF9BFC490B5}">
      <dgm:prSet/>
      <dgm:spPr/>
      <dgm:t>
        <a:bodyPr/>
        <a:lstStyle/>
        <a:p>
          <a:endParaRPr lang="en-US"/>
        </a:p>
      </dgm:t>
    </dgm:pt>
    <dgm:pt modelId="{664CA895-DF59-4104-95A1-84F3F8639EB5}">
      <dgm:prSet phldrT="[Text]"/>
      <dgm:spPr/>
      <dgm:t>
        <a:bodyPr/>
        <a:lstStyle/>
        <a:p>
          <a:r>
            <a:rPr lang="en-US" dirty="0"/>
            <a:t>Reading</a:t>
          </a:r>
        </a:p>
      </dgm:t>
    </dgm:pt>
    <dgm:pt modelId="{2ABB1BED-55E6-445C-AAEE-6EAE788E16AF}" type="parTrans" cxnId="{33DC6C7D-6F09-470E-9211-415B1B815CEB}">
      <dgm:prSet/>
      <dgm:spPr/>
      <dgm:t>
        <a:bodyPr/>
        <a:lstStyle/>
        <a:p>
          <a:endParaRPr lang="en-US"/>
        </a:p>
      </dgm:t>
    </dgm:pt>
    <dgm:pt modelId="{185ECE99-24F7-4BE8-B7AF-ECF6381DAA1C}" type="sibTrans" cxnId="{33DC6C7D-6F09-470E-9211-415B1B815CEB}">
      <dgm:prSet/>
      <dgm:spPr/>
      <dgm:t>
        <a:bodyPr/>
        <a:lstStyle/>
        <a:p>
          <a:endParaRPr lang="en-US"/>
        </a:p>
      </dgm:t>
    </dgm:pt>
    <dgm:pt modelId="{23F11F37-9D90-4772-8C22-BD42971FA05B}">
      <dgm:prSet phldrT="[Text]"/>
      <dgm:spPr/>
      <dgm:t>
        <a:bodyPr/>
        <a:lstStyle/>
        <a:p>
          <a:r>
            <a:rPr lang="en-US" dirty="0"/>
            <a:t>Discussion</a:t>
          </a:r>
        </a:p>
      </dgm:t>
    </dgm:pt>
    <dgm:pt modelId="{B44C0438-B142-4C31-9F47-254B07945FA1}" type="parTrans" cxnId="{9F886501-6965-459B-B18A-6D2802B36A95}">
      <dgm:prSet/>
      <dgm:spPr/>
      <dgm:t>
        <a:bodyPr/>
        <a:lstStyle/>
        <a:p>
          <a:endParaRPr lang="en-US"/>
        </a:p>
      </dgm:t>
    </dgm:pt>
    <dgm:pt modelId="{E8167317-101E-4615-969B-27373A5683CC}" type="sibTrans" cxnId="{9F886501-6965-459B-B18A-6D2802B36A95}">
      <dgm:prSet/>
      <dgm:spPr/>
      <dgm:t>
        <a:bodyPr/>
        <a:lstStyle/>
        <a:p>
          <a:endParaRPr lang="en-US"/>
        </a:p>
      </dgm:t>
    </dgm:pt>
    <dgm:pt modelId="{9B968D06-E6AF-4A52-A3B5-D977B9035C07}">
      <dgm:prSet phldrT="[Text]"/>
      <dgm:spPr/>
      <dgm:t>
        <a:bodyPr/>
        <a:lstStyle/>
        <a:p>
          <a:r>
            <a:rPr lang="en-US" dirty="0"/>
            <a:t>What am I learning?</a:t>
          </a:r>
        </a:p>
      </dgm:t>
    </dgm:pt>
    <dgm:pt modelId="{1330DB84-0FE2-4734-8B40-137A7C4B871B}" type="parTrans" cxnId="{67D29C40-FB99-494B-9E59-DDEC2AA0CC64}">
      <dgm:prSet/>
      <dgm:spPr/>
      <dgm:t>
        <a:bodyPr/>
        <a:lstStyle/>
        <a:p>
          <a:endParaRPr lang="en-US"/>
        </a:p>
      </dgm:t>
    </dgm:pt>
    <dgm:pt modelId="{478B252F-2E86-417D-A537-B7C095C1D1DA}" type="sibTrans" cxnId="{67D29C40-FB99-494B-9E59-DDEC2AA0CC64}">
      <dgm:prSet/>
      <dgm:spPr/>
      <dgm:t>
        <a:bodyPr/>
        <a:lstStyle/>
        <a:p>
          <a:endParaRPr lang="en-US"/>
        </a:p>
      </dgm:t>
    </dgm:pt>
    <dgm:pt modelId="{36F7CE8F-B058-4FC5-86C6-F949C28867A8}" type="pres">
      <dgm:prSet presAssocID="{8ABDAC59-289C-42B8-AA75-8F522567DD4C}" presName="Name0" presStyleCnt="0">
        <dgm:presLayoutVars>
          <dgm:chMax val="4"/>
          <dgm:resizeHandles val="exact"/>
        </dgm:presLayoutVars>
      </dgm:prSet>
      <dgm:spPr/>
    </dgm:pt>
    <dgm:pt modelId="{71037E3E-709C-4FB9-BF1E-EFD6EA603DC6}" type="pres">
      <dgm:prSet presAssocID="{8ABDAC59-289C-42B8-AA75-8F522567DD4C}" presName="ellipse" presStyleLbl="trBgShp" presStyleIdx="0" presStyleCnt="1"/>
      <dgm:spPr/>
    </dgm:pt>
    <dgm:pt modelId="{D98E9F8C-F982-4E1F-8E4F-5A6071401171}" type="pres">
      <dgm:prSet presAssocID="{8ABDAC59-289C-42B8-AA75-8F522567DD4C}" presName="arrow1" presStyleLbl="fgShp" presStyleIdx="0" presStyleCnt="1"/>
      <dgm:spPr/>
    </dgm:pt>
    <dgm:pt modelId="{7CE4E15B-BA0F-48DE-831B-6CE6CA107B2E}" type="pres">
      <dgm:prSet presAssocID="{8ABDAC59-289C-42B8-AA75-8F522567DD4C}" presName="rectangle" presStyleLbl="revTx" presStyleIdx="0" presStyleCnt="1">
        <dgm:presLayoutVars>
          <dgm:bulletEnabled val="1"/>
        </dgm:presLayoutVars>
      </dgm:prSet>
      <dgm:spPr/>
    </dgm:pt>
    <dgm:pt modelId="{FED5B0A8-4925-4E6E-9726-D534F20C4F0D}" type="pres">
      <dgm:prSet presAssocID="{664CA895-DF59-4104-95A1-84F3F8639EB5}" presName="item1" presStyleLbl="node1" presStyleIdx="0" presStyleCnt="3">
        <dgm:presLayoutVars>
          <dgm:bulletEnabled val="1"/>
        </dgm:presLayoutVars>
      </dgm:prSet>
      <dgm:spPr/>
    </dgm:pt>
    <dgm:pt modelId="{9906DBFB-27DA-4392-8666-DE328748CBF0}" type="pres">
      <dgm:prSet presAssocID="{23F11F37-9D90-4772-8C22-BD42971FA05B}" presName="item2" presStyleLbl="node1" presStyleIdx="1" presStyleCnt="3">
        <dgm:presLayoutVars>
          <dgm:bulletEnabled val="1"/>
        </dgm:presLayoutVars>
      </dgm:prSet>
      <dgm:spPr/>
    </dgm:pt>
    <dgm:pt modelId="{7F779A99-974C-4424-A362-2BD0477D1ABA}" type="pres">
      <dgm:prSet presAssocID="{9B968D06-E6AF-4A52-A3B5-D977B9035C07}" presName="item3" presStyleLbl="node1" presStyleIdx="2" presStyleCnt="3">
        <dgm:presLayoutVars>
          <dgm:bulletEnabled val="1"/>
        </dgm:presLayoutVars>
      </dgm:prSet>
      <dgm:spPr/>
    </dgm:pt>
    <dgm:pt modelId="{FCC25463-4897-48F0-B161-57E759F316F0}" type="pres">
      <dgm:prSet presAssocID="{8ABDAC59-289C-42B8-AA75-8F522567DD4C}" presName="funnel" presStyleLbl="trAlignAcc1" presStyleIdx="0" presStyleCnt="1"/>
      <dgm:spPr/>
    </dgm:pt>
  </dgm:ptLst>
  <dgm:cxnLst>
    <dgm:cxn modelId="{9F886501-6965-459B-B18A-6D2802B36A95}" srcId="{8ABDAC59-289C-42B8-AA75-8F522567DD4C}" destId="{23F11F37-9D90-4772-8C22-BD42971FA05B}" srcOrd="2" destOrd="0" parTransId="{B44C0438-B142-4C31-9F47-254B07945FA1}" sibTransId="{E8167317-101E-4615-969B-27373A5683CC}"/>
    <dgm:cxn modelId="{60CB6D25-B802-45C3-961C-7549CA9C8708}" type="presOf" srcId="{AFC8C889-FB00-460D-8222-CA819425B8E1}" destId="{7F779A99-974C-4424-A362-2BD0477D1ABA}" srcOrd="0" destOrd="0" presId="urn:microsoft.com/office/officeart/2005/8/layout/funnel1"/>
    <dgm:cxn modelId="{67D29C40-FB99-494B-9E59-DDEC2AA0CC64}" srcId="{8ABDAC59-289C-42B8-AA75-8F522567DD4C}" destId="{9B968D06-E6AF-4A52-A3B5-D977B9035C07}" srcOrd="3" destOrd="0" parTransId="{1330DB84-0FE2-4734-8B40-137A7C4B871B}" sibTransId="{478B252F-2E86-417D-A537-B7C095C1D1DA}"/>
    <dgm:cxn modelId="{EBB7A55D-E803-4321-A6AB-8FAD32C3A718}" type="presOf" srcId="{23F11F37-9D90-4772-8C22-BD42971FA05B}" destId="{FED5B0A8-4925-4E6E-9726-D534F20C4F0D}" srcOrd="0" destOrd="0" presId="urn:microsoft.com/office/officeart/2005/8/layout/funnel1"/>
    <dgm:cxn modelId="{227AEF79-51E8-4597-BE8F-AB5F0C53D703}" type="presOf" srcId="{664CA895-DF59-4104-95A1-84F3F8639EB5}" destId="{9906DBFB-27DA-4392-8666-DE328748CBF0}" srcOrd="0" destOrd="0" presId="urn:microsoft.com/office/officeart/2005/8/layout/funnel1"/>
    <dgm:cxn modelId="{33DC6C7D-6F09-470E-9211-415B1B815CEB}" srcId="{8ABDAC59-289C-42B8-AA75-8F522567DD4C}" destId="{664CA895-DF59-4104-95A1-84F3F8639EB5}" srcOrd="1" destOrd="0" parTransId="{2ABB1BED-55E6-445C-AAEE-6EAE788E16AF}" sibTransId="{185ECE99-24F7-4BE8-B7AF-ECF6381DAA1C}"/>
    <dgm:cxn modelId="{0F988D8E-630D-46DA-AD88-EC5C014A7285}" type="presOf" srcId="{8ABDAC59-289C-42B8-AA75-8F522567DD4C}" destId="{36F7CE8F-B058-4FC5-86C6-F949C28867A8}" srcOrd="0" destOrd="0" presId="urn:microsoft.com/office/officeart/2005/8/layout/funnel1"/>
    <dgm:cxn modelId="{894A9FF0-3412-406C-930E-8BF9BFC490B5}" srcId="{8ABDAC59-289C-42B8-AA75-8F522567DD4C}" destId="{AFC8C889-FB00-460D-8222-CA819425B8E1}" srcOrd="0" destOrd="0" parTransId="{F1420880-B2B3-4E76-B578-63195A87FCF3}" sibTransId="{C32E76FE-B0D1-417E-AEC7-2A0452AA4ED0}"/>
    <dgm:cxn modelId="{24625FFA-D787-4D2B-9010-452CB02F211B}" type="presOf" srcId="{9B968D06-E6AF-4A52-A3B5-D977B9035C07}" destId="{7CE4E15B-BA0F-48DE-831B-6CE6CA107B2E}" srcOrd="0" destOrd="0" presId="urn:microsoft.com/office/officeart/2005/8/layout/funnel1"/>
    <dgm:cxn modelId="{71DABACE-16C9-406A-A111-AEFDC7F5C770}" type="presParOf" srcId="{36F7CE8F-B058-4FC5-86C6-F949C28867A8}" destId="{71037E3E-709C-4FB9-BF1E-EFD6EA603DC6}" srcOrd="0" destOrd="0" presId="urn:microsoft.com/office/officeart/2005/8/layout/funnel1"/>
    <dgm:cxn modelId="{B6B0387F-8355-4F5B-87DF-2C612EAE9775}" type="presParOf" srcId="{36F7CE8F-B058-4FC5-86C6-F949C28867A8}" destId="{D98E9F8C-F982-4E1F-8E4F-5A6071401171}" srcOrd="1" destOrd="0" presId="urn:microsoft.com/office/officeart/2005/8/layout/funnel1"/>
    <dgm:cxn modelId="{9DC03884-F49F-48E9-9DEB-D82C79BF2D7E}" type="presParOf" srcId="{36F7CE8F-B058-4FC5-86C6-F949C28867A8}" destId="{7CE4E15B-BA0F-48DE-831B-6CE6CA107B2E}" srcOrd="2" destOrd="0" presId="urn:microsoft.com/office/officeart/2005/8/layout/funnel1"/>
    <dgm:cxn modelId="{0E94D93B-CC45-4E06-B219-0677B950B61A}" type="presParOf" srcId="{36F7CE8F-B058-4FC5-86C6-F949C28867A8}" destId="{FED5B0A8-4925-4E6E-9726-D534F20C4F0D}" srcOrd="3" destOrd="0" presId="urn:microsoft.com/office/officeart/2005/8/layout/funnel1"/>
    <dgm:cxn modelId="{97E098F1-8F27-4723-BA39-E9CA9F13CCA3}" type="presParOf" srcId="{36F7CE8F-B058-4FC5-86C6-F949C28867A8}" destId="{9906DBFB-27DA-4392-8666-DE328748CBF0}" srcOrd="4" destOrd="0" presId="urn:microsoft.com/office/officeart/2005/8/layout/funnel1"/>
    <dgm:cxn modelId="{284AB5AA-10CC-4618-BF8B-B798101602B0}" type="presParOf" srcId="{36F7CE8F-B058-4FC5-86C6-F949C28867A8}" destId="{7F779A99-974C-4424-A362-2BD0477D1ABA}" srcOrd="5" destOrd="0" presId="urn:microsoft.com/office/officeart/2005/8/layout/funnel1"/>
    <dgm:cxn modelId="{90A621C3-62E5-4BA4-B6CA-070CF75B6E88}" type="presParOf" srcId="{36F7CE8F-B058-4FC5-86C6-F949C28867A8}" destId="{FCC25463-4897-48F0-B161-57E759F316F0}"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986412-0C4B-4810-94F4-6794618A067A}"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9666248C-E176-445C-8054-FBE700457E50}">
      <dgm:prSet phldrT="[Text]"/>
      <dgm:spPr/>
      <dgm:t>
        <a:bodyPr/>
        <a:lstStyle/>
        <a:p>
          <a:r>
            <a:rPr lang="en-US" dirty="0"/>
            <a:t>Experiences</a:t>
          </a:r>
        </a:p>
      </dgm:t>
    </dgm:pt>
    <dgm:pt modelId="{BBE79633-89EC-47A6-909A-26FCC26484CA}" type="parTrans" cxnId="{778D54AB-3B13-4659-8443-7D461FD882EB}">
      <dgm:prSet/>
      <dgm:spPr/>
      <dgm:t>
        <a:bodyPr/>
        <a:lstStyle/>
        <a:p>
          <a:endParaRPr lang="en-US"/>
        </a:p>
      </dgm:t>
    </dgm:pt>
    <dgm:pt modelId="{E9178B2A-A43E-4D4E-B9FE-335616C68619}" type="sibTrans" cxnId="{778D54AB-3B13-4659-8443-7D461FD882EB}">
      <dgm:prSet/>
      <dgm:spPr/>
      <dgm:t>
        <a:bodyPr/>
        <a:lstStyle/>
        <a:p>
          <a:endParaRPr lang="en-US"/>
        </a:p>
      </dgm:t>
    </dgm:pt>
    <dgm:pt modelId="{93C6639E-BCF0-4540-A488-7E3DD32DBF94}">
      <dgm:prSet phldrT="[Text]"/>
      <dgm:spPr/>
      <dgm:t>
        <a:bodyPr/>
        <a:lstStyle/>
        <a:p>
          <a:r>
            <a:rPr lang="en-US" dirty="0"/>
            <a:t>Discussions</a:t>
          </a:r>
        </a:p>
      </dgm:t>
    </dgm:pt>
    <dgm:pt modelId="{F980C5CB-89C1-4C2C-AB43-431E6E64D23A}" type="parTrans" cxnId="{9E69183E-9487-469E-8B31-398A7E7A5D3D}">
      <dgm:prSet/>
      <dgm:spPr/>
      <dgm:t>
        <a:bodyPr/>
        <a:lstStyle/>
        <a:p>
          <a:endParaRPr lang="en-US"/>
        </a:p>
      </dgm:t>
    </dgm:pt>
    <dgm:pt modelId="{9E3F5799-C4CC-4C77-8271-435C5A21507B}" type="sibTrans" cxnId="{9E69183E-9487-469E-8B31-398A7E7A5D3D}">
      <dgm:prSet/>
      <dgm:spPr/>
      <dgm:t>
        <a:bodyPr/>
        <a:lstStyle/>
        <a:p>
          <a:endParaRPr lang="en-US"/>
        </a:p>
      </dgm:t>
    </dgm:pt>
    <dgm:pt modelId="{BB124504-CDEE-4F4F-BC76-D5B2C72088D9}">
      <dgm:prSet phldrT="[Text]"/>
      <dgm:spPr/>
      <dgm:t>
        <a:bodyPr/>
        <a:lstStyle/>
        <a:p>
          <a:r>
            <a:rPr lang="en-US" dirty="0"/>
            <a:t>Reading, Reading, Reading</a:t>
          </a:r>
        </a:p>
      </dgm:t>
    </dgm:pt>
    <dgm:pt modelId="{0FC681DA-F848-4413-BBA2-5C1083E64184}" type="parTrans" cxnId="{08F53BD6-A490-413C-B5C9-8090B08D1E1F}">
      <dgm:prSet/>
      <dgm:spPr/>
      <dgm:t>
        <a:bodyPr/>
        <a:lstStyle/>
        <a:p>
          <a:endParaRPr lang="en-US"/>
        </a:p>
      </dgm:t>
    </dgm:pt>
    <dgm:pt modelId="{D4B7C7E0-BE8B-4699-A6EA-42280C48D080}" type="sibTrans" cxnId="{08F53BD6-A490-413C-B5C9-8090B08D1E1F}">
      <dgm:prSet/>
      <dgm:spPr/>
      <dgm:t>
        <a:bodyPr/>
        <a:lstStyle/>
        <a:p>
          <a:endParaRPr lang="en-US"/>
        </a:p>
      </dgm:t>
    </dgm:pt>
    <dgm:pt modelId="{2CC3B975-8CA0-4D86-A6BD-63A8E62A6275}">
      <dgm:prSet phldrT="[Text]"/>
      <dgm:spPr>
        <a:solidFill>
          <a:srgbClr val="FFC000"/>
        </a:solidFill>
      </dgm:spPr>
      <dgm:t>
        <a:bodyPr/>
        <a:lstStyle/>
        <a:p>
          <a:r>
            <a:rPr lang="en-US" dirty="0"/>
            <a:t>I’m an Expert!</a:t>
          </a:r>
        </a:p>
      </dgm:t>
    </dgm:pt>
    <dgm:pt modelId="{5AFCF8F5-C97E-45DD-AE30-9429349D4E4D}" type="parTrans" cxnId="{57DB5D25-CE57-41BE-9403-AB4FA011E6A4}">
      <dgm:prSet/>
      <dgm:spPr/>
      <dgm:t>
        <a:bodyPr/>
        <a:lstStyle/>
        <a:p>
          <a:endParaRPr lang="en-US"/>
        </a:p>
      </dgm:t>
    </dgm:pt>
    <dgm:pt modelId="{57A17E9E-6FBD-445B-B09A-0A94805DCA85}" type="sibTrans" cxnId="{57DB5D25-CE57-41BE-9403-AB4FA011E6A4}">
      <dgm:prSet/>
      <dgm:spPr/>
      <dgm:t>
        <a:bodyPr/>
        <a:lstStyle/>
        <a:p>
          <a:endParaRPr lang="en-US"/>
        </a:p>
      </dgm:t>
    </dgm:pt>
    <dgm:pt modelId="{F6D1F1BB-2017-4143-B6DF-CBD2F626D9B4}" type="pres">
      <dgm:prSet presAssocID="{E1986412-0C4B-4810-94F4-6794618A067A}" presName="CompostProcess" presStyleCnt="0">
        <dgm:presLayoutVars>
          <dgm:dir/>
          <dgm:resizeHandles val="exact"/>
        </dgm:presLayoutVars>
      </dgm:prSet>
      <dgm:spPr/>
    </dgm:pt>
    <dgm:pt modelId="{F79D0F15-7BB7-4406-8552-5EC7E7C5AA1C}" type="pres">
      <dgm:prSet presAssocID="{E1986412-0C4B-4810-94F4-6794618A067A}" presName="arrow" presStyleLbl="bgShp" presStyleIdx="0" presStyleCnt="1"/>
      <dgm:spPr/>
    </dgm:pt>
    <dgm:pt modelId="{64C1E614-EF9F-4C80-995E-C6A952DF2ED9}" type="pres">
      <dgm:prSet presAssocID="{E1986412-0C4B-4810-94F4-6794618A067A}" presName="linearProcess" presStyleCnt="0"/>
      <dgm:spPr/>
    </dgm:pt>
    <dgm:pt modelId="{4B7B05D3-E76B-4E97-9301-DA057B7A6003}" type="pres">
      <dgm:prSet presAssocID="{9666248C-E176-445C-8054-FBE700457E50}" presName="textNode" presStyleLbl="node1" presStyleIdx="0" presStyleCnt="4">
        <dgm:presLayoutVars>
          <dgm:bulletEnabled val="1"/>
        </dgm:presLayoutVars>
      </dgm:prSet>
      <dgm:spPr/>
    </dgm:pt>
    <dgm:pt modelId="{0B06DB62-330D-4AAE-BF32-FC12F1EDF97A}" type="pres">
      <dgm:prSet presAssocID="{E9178B2A-A43E-4D4E-B9FE-335616C68619}" presName="sibTrans" presStyleCnt="0"/>
      <dgm:spPr/>
    </dgm:pt>
    <dgm:pt modelId="{27DA7D5B-8485-4998-AEBC-3165D967577C}" type="pres">
      <dgm:prSet presAssocID="{93C6639E-BCF0-4540-A488-7E3DD32DBF94}" presName="textNode" presStyleLbl="node1" presStyleIdx="1" presStyleCnt="4">
        <dgm:presLayoutVars>
          <dgm:bulletEnabled val="1"/>
        </dgm:presLayoutVars>
      </dgm:prSet>
      <dgm:spPr/>
    </dgm:pt>
    <dgm:pt modelId="{61E4465F-713E-496F-B7B1-6481FE08BC21}" type="pres">
      <dgm:prSet presAssocID="{9E3F5799-C4CC-4C77-8271-435C5A21507B}" presName="sibTrans" presStyleCnt="0"/>
      <dgm:spPr/>
    </dgm:pt>
    <dgm:pt modelId="{B7628FDC-55ED-4BF0-B935-DE1840C0C9C7}" type="pres">
      <dgm:prSet presAssocID="{BB124504-CDEE-4F4F-BC76-D5B2C72088D9}" presName="textNode" presStyleLbl="node1" presStyleIdx="2" presStyleCnt="4">
        <dgm:presLayoutVars>
          <dgm:bulletEnabled val="1"/>
        </dgm:presLayoutVars>
      </dgm:prSet>
      <dgm:spPr/>
    </dgm:pt>
    <dgm:pt modelId="{CC0D043B-4A0C-48E4-AEC3-39C3E634B190}" type="pres">
      <dgm:prSet presAssocID="{D4B7C7E0-BE8B-4699-A6EA-42280C48D080}" presName="sibTrans" presStyleCnt="0"/>
      <dgm:spPr/>
    </dgm:pt>
    <dgm:pt modelId="{006B0BE1-AFE4-4DBD-9A46-A426877E04DF}" type="pres">
      <dgm:prSet presAssocID="{2CC3B975-8CA0-4D86-A6BD-63A8E62A6275}" presName="textNode" presStyleLbl="node1" presStyleIdx="3" presStyleCnt="4">
        <dgm:presLayoutVars>
          <dgm:bulletEnabled val="1"/>
        </dgm:presLayoutVars>
      </dgm:prSet>
      <dgm:spPr/>
    </dgm:pt>
  </dgm:ptLst>
  <dgm:cxnLst>
    <dgm:cxn modelId="{8433CA04-33B7-4FA8-BC66-33BF0CA26CFE}" type="presOf" srcId="{E1986412-0C4B-4810-94F4-6794618A067A}" destId="{F6D1F1BB-2017-4143-B6DF-CBD2F626D9B4}" srcOrd="0" destOrd="0" presId="urn:microsoft.com/office/officeart/2005/8/layout/hProcess9"/>
    <dgm:cxn modelId="{57DB5D25-CE57-41BE-9403-AB4FA011E6A4}" srcId="{E1986412-0C4B-4810-94F4-6794618A067A}" destId="{2CC3B975-8CA0-4D86-A6BD-63A8E62A6275}" srcOrd="3" destOrd="0" parTransId="{5AFCF8F5-C97E-45DD-AE30-9429349D4E4D}" sibTransId="{57A17E9E-6FBD-445B-B09A-0A94805DCA85}"/>
    <dgm:cxn modelId="{3B248338-9EC4-49E0-AB58-4A075537FA46}" type="presOf" srcId="{93C6639E-BCF0-4540-A488-7E3DD32DBF94}" destId="{27DA7D5B-8485-4998-AEBC-3165D967577C}" srcOrd="0" destOrd="0" presId="urn:microsoft.com/office/officeart/2005/8/layout/hProcess9"/>
    <dgm:cxn modelId="{9E69183E-9487-469E-8B31-398A7E7A5D3D}" srcId="{E1986412-0C4B-4810-94F4-6794618A067A}" destId="{93C6639E-BCF0-4540-A488-7E3DD32DBF94}" srcOrd="1" destOrd="0" parTransId="{F980C5CB-89C1-4C2C-AB43-431E6E64D23A}" sibTransId="{9E3F5799-C4CC-4C77-8271-435C5A21507B}"/>
    <dgm:cxn modelId="{778D54AB-3B13-4659-8443-7D461FD882EB}" srcId="{E1986412-0C4B-4810-94F4-6794618A067A}" destId="{9666248C-E176-445C-8054-FBE700457E50}" srcOrd="0" destOrd="0" parTransId="{BBE79633-89EC-47A6-909A-26FCC26484CA}" sibTransId="{E9178B2A-A43E-4D4E-B9FE-335616C68619}"/>
    <dgm:cxn modelId="{7C0ACEBA-DC48-4923-B5C6-254088E11F4B}" type="presOf" srcId="{9666248C-E176-445C-8054-FBE700457E50}" destId="{4B7B05D3-E76B-4E97-9301-DA057B7A6003}" srcOrd="0" destOrd="0" presId="urn:microsoft.com/office/officeart/2005/8/layout/hProcess9"/>
    <dgm:cxn modelId="{616CACCC-3AAB-45CE-B463-5D7F0B1305A6}" type="presOf" srcId="{BB124504-CDEE-4F4F-BC76-D5B2C72088D9}" destId="{B7628FDC-55ED-4BF0-B935-DE1840C0C9C7}" srcOrd="0" destOrd="0" presId="urn:microsoft.com/office/officeart/2005/8/layout/hProcess9"/>
    <dgm:cxn modelId="{08F53BD6-A490-413C-B5C9-8090B08D1E1F}" srcId="{E1986412-0C4B-4810-94F4-6794618A067A}" destId="{BB124504-CDEE-4F4F-BC76-D5B2C72088D9}" srcOrd="2" destOrd="0" parTransId="{0FC681DA-F848-4413-BBA2-5C1083E64184}" sibTransId="{D4B7C7E0-BE8B-4699-A6EA-42280C48D080}"/>
    <dgm:cxn modelId="{DEA82DE3-DBA8-4D10-9FFA-B83052FB6FFF}" type="presOf" srcId="{2CC3B975-8CA0-4D86-A6BD-63A8E62A6275}" destId="{006B0BE1-AFE4-4DBD-9A46-A426877E04DF}" srcOrd="0" destOrd="0" presId="urn:microsoft.com/office/officeart/2005/8/layout/hProcess9"/>
    <dgm:cxn modelId="{421A7F5D-577B-4DFE-A850-44FC3ED9BF8F}" type="presParOf" srcId="{F6D1F1BB-2017-4143-B6DF-CBD2F626D9B4}" destId="{F79D0F15-7BB7-4406-8552-5EC7E7C5AA1C}" srcOrd="0" destOrd="0" presId="urn:microsoft.com/office/officeart/2005/8/layout/hProcess9"/>
    <dgm:cxn modelId="{05D2E470-0F4D-4FC5-9D9E-E1D046635CD5}" type="presParOf" srcId="{F6D1F1BB-2017-4143-B6DF-CBD2F626D9B4}" destId="{64C1E614-EF9F-4C80-995E-C6A952DF2ED9}" srcOrd="1" destOrd="0" presId="urn:microsoft.com/office/officeart/2005/8/layout/hProcess9"/>
    <dgm:cxn modelId="{4A92E895-39A8-4623-9397-4AE17CDFA4D9}" type="presParOf" srcId="{64C1E614-EF9F-4C80-995E-C6A952DF2ED9}" destId="{4B7B05D3-E76B-4E97-9301-DA057B7A6003}" srcOrd="0" destOrd="0" presId="urn:microsoft.com/office/officeart/2005/8/layout/hProcess9"/>
    <dgm:cxn modelId="{82FB743C-906E-4A40-87BF-063E8F1BB106}" type="presParOf" srcId="{64C1E614-EF9F-4C80-995E-C6A952DF2ED9}" destId="{0B06DB62-330D-4AAE-BF32-FC12F1EDF97A}" srcOrd="1" destOrd="0" presId="urn:microsoft.com/office/officeart/2005/8/layout/hProcess9"/>
    <dgm:cxn modelId="{0A4C8E0F-BFC9-465D-8CBE-F24F2657A54B}" type="presParOf" srcId="{64C1E614-EF9F-4C80-995E-C6A952DF2ED9}" destId="{27DA7D5B-8485-4998-AEBC-3165D967577C}" srcOrd="2" destOrd="0" presId="urn:microsoft.com/office/officeart/2005/8/layout/hProcess9"/>
    <dgm:cxn modelId="{04D91306-92E0-4297-9052-6AC89895D6A1}" type="presParOf" srcId="{64C1E614-EF9F-4C80-995E-C6A952DF2ED9}" destId="{61E4465F-713E-496F-B7B1-6481FE08BC21}" srcOrd="3" destOrd="0" presId="urn:microsoft.com/office/officeart/2005/8/layout/hProcess9"/>
    <dgm:cxn modelId="{840DE110-1763-48D8-9A3B-1F59F9A3F243}" type="presParOf" srcId="{64C1E614-EF9F-4C80-995E-C6A952DF2ED9}" destId="{B7628FDC-55ED-4BF0-B935-DE1840C0C9C7}" srcOrd="4" destOrd="0" presId="urn:microsoft.com/office/officeart/2005/8/layout/hProcess9"/>
    <dgm:cxn modelId="{208A3D6C-C897-4CC2-ADEC-3E8B708E90BB}" type="presParOf" srcId="{64C1E614-EF9F-4C80-995E-C6A952DF2ED9}" destId="{CC0D043B-4A0C-48E4-AEC3-39C3E634B190}" srcOrd="5" destOrd="0" presId="urn:microsoft.com/office/officeart/2005/8/layout/hProcess9"/>
    <dgm:cxn modelId="{E9B93FD3-88DE-4191-93CF-BDD0AD93D738}" type="presParOf" srcId="{64C1E614-EF9F-4C80-995E-C6A952DF2ED9}" destId="{006B0BE1-AFE4-4DBD-9A46-A426877E04DF}" srcOrd="6"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986412-0C4B-4810-94F4-6794618A067A}"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9666248C-E176-445C-8054-FBE700457E50}">
      <dgm:prSet phldrT="[Text]"/>
      <dgm:spPr/>
      <dgm:t>
        <a:bodyPr/>
        <a:lstStyle/>
        <a:p>
          <a:r>
            <a:rPr lang="en-US" dirty="0"/>
            <a:t>Writing</a:t>
          </a:r>
        </a:p>
      </dgm:t>
    </dgm:pt>
    <dgm:pt modelId="{BBE79633-89EC-47A6-909A-26FCC26484CA}" type="parTrans" cxnId="{778D54AB-3B13-4659-8443-7D461FD882EB}">
      <dgm:prSet/>
      <dgm:spPr/>
      <dgm:t>
        <a:bodyPr/>
        <a:lstStyle/>
        <a:p>
          <a:endParaRPr lang="en-US"/>
        </a:p>
      </dgm:t>
    </dgm:pt>
    <dgm:pt modelId="{E9178B2A-A43E-4D4E-B9FE-335616C68619}" type="sibTrans" cxnId="{778D54AB-3B13-4659-8443-7D461FD882EB}">
      <dgm:prSet/>
      <dgm:spPr/>
      <dgm:t>
        <a:bodyPr/>
        <a:lstStyle/>
        <a:p>
          <a:endParaRPr lang="en-US"/>
        </a:p>
      </dgm:t>
    </dgm:pt>
    <dgm:pt modelId="{BB124504-CDEE-4F4F-BC76-D5B2C72088D9}">
      <dgm:prSet phldrT="[Text]"/>
      <dgm:spPr/>
      <dgm:t>
        <a:bodyPr/>
        <a:lstStyle/>
        <a:p>
          <a:r>
            <a:rPr lang="en-US" dirty="0"/>
            <a:t>Proofreading</a:t>
          </a:r>
        </a:p>
      </dgm:t>
    </dgm:pt>
    <dgm:pt modelId="{0FC681DA-F848-4413-BBA2-5C1083E64184}" type="parTrans" cxnId="{08F53BD6-A490-413C-B5C9-8090B08D1E1F}">
      <dgm:prSet/>
      <dgm:spPr/>
      <dgm:t>
        <a:bodyPr/>
        <a:lstStyle/>
        <a:p>
          <a:endParaRPr lang="en-US"/>
        </a:p>
      </dgm:t>
    </dgm:pt>
    <dgm:pt modelId="{D4B7C7E0-BE8B-4699-A6EA-42280C48D080}" type="sibTrans" cxnId="{08F53BD6-A490-413C-B5C9-8090B08D1E1F}">
      <dgm:prSet/>
      <dgm:spPr/>
      <dgm:t>
        <a:bodyPr/>
        <a:lstStyle/>
        <a:p>
          <a:endParaRPr lang="en-US"/>
        </a:p>
      </dgm:t>
    </dgm:pt>
    <dgm:pt modelId="{2CC3B975-8CA0-4D86-A6BD-63A8E62A6275}">
      <dgm:prSet phldrT="[Text]"/>
      <dgm:spPr>
        <a:solidFill>
          <a:srgbClr val="FFC000"/>
        </a:solidFill>
      </dgm:spPr>
      <dgm:t>
        <a:bodyPr/>
        <a:lstStyle/>
        <a:p>
          <a:r>
            <a:rPr lang="en-US" dirty="0"/>
            <a:t>End Product</a:t>
          </a:r>
        </a:p>
      </dgm:t>
    </dgm:pt>
    <dgm:pt modelId="{5AFCF8F5-C97E-45DD-AE30-9429349D4E4D}" type="parTrans" cxnId="{57DB5D25-CE57-41BE-9403-AB4FA011E6A4}">
      <dgm:prSet/>
      <dgm:spPr/>
      <dgm:t>
        <a:bodyPr/>
        <a:lstStyle/>
        <a:p>
          <a:endParaRPr lang="en-US"/>
        </a:p>
      </dgm:t>
    </dgm:pt>
    <dgm:pt modelId="{57A17E9E-6FBD-445B-B09A-0A94805DCA85}" type="sibTrans" cxnId="{57DB5D25-CE57-41BE-9403-AB4FA011E6A4}">
      <dgm:prSet/>
      <dgm:spPr/>
      <dgm:t>
        <a:bodyPr/>
        <a:lstStyle/>
        <a:p>
          <a:endParaRPr lang="en-US"/>
        </a:p>
      </dgm:t>
    </dgm:pt>
    <dgm:pt modelId="{D94DE1CF-707D-44AA-A2AB-895FA6B6360C}">
      <dgm:prSet phldrT="[Text]"/>
      <dgm:spPr/>
      <dgm:t>
        <a:bodyPr/>
        <a:lstStyle/>
        <a:p>
          <a:r>
            <a:rPr lang="en-US" dirty="0"/>
            <a:t>Revision, Revision, Revision</a:t>
          </a:r>
        </a:p>
      </dgm:t>
    </dgm:pt>
    <dgm:pt modelId="{91B0A6A1-8A52-4923-9972-09575EA74166}" type="parTrans" cxnId="{4D9CBE6F-0D71-4D72-96E6-0CD1990AF2F4}">
      <dgm:prSet/>
      <dgm:spPr/>
      <dgm:t>
        <a:bodyPr/>
        <a:lstStyle/>
        <a:p>
          <a:endParaRPr lang="en-US"/>
        </a:p>
      </dgm:t>
    </dgm:pt>
    <dgm:pt modelId="{AAC9900E-EE80-4559-959C-4C81503369D5}" type="sibTrans" cxnId="{4D9CBE6F-0D71-4D72-96E6-0CD1990AF2F4}">
      <dgm:prSet/>
      <dgm:spPr/>
      <dgm:t>
        <a:bodyPr/>
        <a:lstStyle/>
        <a:p>
          <a:endParaRPr lang="en-US"/>
        </a:p>
      </dgm:t>
    </dgm:pt>
    <dgm:pt modelId="{F6D1F1BB-2017-4143-B6DF-CBD2F626D9B4}" type="pres">
      <dgm:prSet presAssocID="{E1986412-0C4B-4810-94F4-6794618A067A}" presName="CompostProcess" presStyleCnt="0">
        <dgm:presLayoutVars>
          <dgm:dir/>
          <dgm:resizeHandles val="exact"/>
        </dgm:presLayoutVars>
      </dgm:prSet>
      <dgm:spPr/>
    </dgm:pt>
    <dgm:pt modelId="{F79D0F15-7BB7-4406-8552-5EC7E7C5AA1C}" type="pres">
      <dgm:prSet presAssocID="{E1986412-0C4B-4810-94F4-6794618A067A}" presName="arrow" presStyleLbl="bgShp" presStyleIdx="0" presStyleCnt="1"/>
      <dgm:spPr/>
    </dgm:pt>
    <dgm:pt modelId="{64C1E614-EF9F-4C80-995E-C6A952DF2ED9}" type="pres">
      <dgm:prSet presAssocID="{E1986412-0C4B-4810-94F4-6794618A067A}" presName="linearProcess" presStyleCnt="0"/>
      <dgm:spPr/>
    </dgm:pt>
    <dgm:pt modelId="{4B7B05D3-E76B-4E97-9301-DA057B7A6003}" type="pres">
      <dgm:prSet presAssocID="{9666248C-E176-445C-8054-FBE700457E50}" presName="textNode" presStyleLbl="node1" presStyleIdx="0" presStyleCnt="4">
        <dgm:presLayoutVars>
          <dgm:bulletEnabled val="1"/>
        </dgm:presLayoutVars>
      </dgm:prSet>
      <dgm:spPr/>
    </dgm:pt>
    <dgm:pt modelId="{0B06DB62-330D-4AAE-BF32-FC12F1EDF97A}" type="pres">
      <dgm:prSet presAssocID="{E9178B2A-A43E-4D4E-B9FE-335616C68619}" presName="sibTrans" presStyleCnt="0"/>
      <dgm:spPr/>
    </dgm:pt>
    <dgm:pt modelId="{3DBC9025-978E-4A63-976C-2210E8B202AE}" type="pres">
      <dgm:prSet presAssocID="{D94DE1CF-707D-44AA-A2AB-895FA6B6360C}" presName="textNode" presStyleLbl="node1" presStyleIdx="1" presStyleCnt="4">
        <dgm:presLayoutVars>
          <dgm:bulletEnabled val="1"/>
        </dgm:presLayoutVars>
      </dgm:prSet>
      <dgm:spPr/>
    </dgm:pt>
    <dgm:pt modelId="{73E53E1C-7963-4BC3-BC89-22A714AC8E64}" type="pres">
      <dgm:prSet presAssocID="{AAC9900E-EE80-4559-959C-4C81503369D5}" presName="sibTrans" presStyleCnt="0"/>
      <dgm:spPr/>
    </dgm:pt>
    <dgm:pt modelId="{B7628FDC-55ED-4BF0-B935-DE1840C0C9C7}" type="pres">
      <dgm:prSet presAssocID="{BB124504-CDEE-4F4F-BC76-D5B2C72088D9}" presName="textNode" presStyleLbl="node1" presStyleIdx="2" presStyleCnt="4">
        <dgm:presLayoutVars>
          <dgm:bulletEnabled val="1"/>
        </dgm:presLayoutVars>
      </dgm:prSet>
      <dgm:spPr/>
    </dgm:pt>
    <dgm:pt modelId="{CC0D043B-4A0C-48E4-AEC3-39C3E634B190}" type="pres">
      <dgm:prSet presAssocID="{D4B7C7E0-BE8B-4699-A6EA-42280C48D080}" presName="sibTrans" presStyleCnt="0"/>
      <dgm:spPr/>
    </dgm:pt>
    <dgm:pt modelId="{006B0BE1-AFE4-4DBD-9A46-A426877E04DF}" type="pres">
      <dgm:prSet presAssocID="{2CC3B975-8CA0-4D86-A6BD-63A8E62A6275}" presName="textNode" presStyleLbl="node1" presStyleIdx="3" presStyleCnt="4">
        <dgm:presLayoutVars>
          <dgm:bulletEnabled val="1"/>
        </dgm:presLayoutVars>
      </dgm:prSet>
      <dgm:spPr/>
    </dgm:pt>
  </dgm:ptLst>
  <dgm:cxnLst>
    <dgm:cxn modelId="{00809A0B-B971-4F9D-BCD3-16FD21B2C54B}" type="presOf" srcId="{9666248C-E176-445C-8054-FBE700457E50}" destId="{4B7B05D3-E76B-4E97-9301-DA057B7A6003}" srcOrd="0" destOrd="0" presId="urn:microsoft.com/office/officeart/2005/8/layout/hProcess9"/>
    <dgm:cxn modelId="{DD16C613-86F6-4B09-BAF6-A5BBFE590022}" type="presOf" srcId="{D94DE1CF-707D-44AA-A2AB-895FA6B6360C}" destId="{3DBC9025-978E-4A63-976C-2210E8B202AE}" srcOrd="0" destOrd="0" presId="urn:microsoft.com/office/officeart/2005/8/layout/hProcess9"/>
    <dgm:cxn modelId="{06DF2C23-B198-4E27-BF75-7BB6A99558AE}" type="presOf" srcId="{BB124504-CDEE-4F4F-BC76-D5B2C72088D9}" destId="{B7628FDC-55ED-4BF0-B935-DE1840C0C9C7}" srcOrd="0" destOrd="0" presId="urn:microsoft.com/office/officeart/2005/8/layout/hProcess9"/>
    <dgm:cxn modelId="{57DB5D25-CE57-41BE-9403-AB4FA011E6A4}" srcId="{E1986412-0C4B-4810-94F4-6794618A067A}" destId="{2CC3B975-8CA0-4D86-A6BD-63A8E62A6275}" srcOrd="3" destOrd="0" parTransId="{5AFCF8F5-C97E-45DD-AE30-9429349D4E4D}" sibTransId="{57A17E9E-6FBD-445B-B09A-0A94805DCA85}"/>
    <dgm:cxn modelId="{4D9CBE6F-0D71-4D72-96E6-0CD1990AF2F4}" srcId="{E1986412-0C4B-4810-94F4-6794618A067A}" destId="{D94DE1CF-707D-44AA-A2AB-895FA6B6360C}" srcOrd="1" destOrd="0" parTransId="{91B0A6A1-8A52-4923-9972-09575EA74166}" sibTransId="{AAC9900E-EE80-4559-959C-4C81503369D5}"/>
    <dgm:cxn modelId="{2EF54851-B461-42F0-8737-83938F451024}" type="presOf" srcId="{2CC3B975-8CA0-4D86-A6BD-63A8E62A6275}" destId="{006B0BE1-AFE4-4DBD-9A46-A426877E04DF}" srcOrd="0" destOrd="0" presId="urn:microsoft.com/office/officeart/2005/8/layout/hProcess9"/>
    <dgm:cxn modelId="{6F97BA89-F02F-4846-8C41-C798795052BC}" type="presOf" srcId="{E1986412-0C4B-4810-94F4-6794618A067A}" destId="{F6D1F1BB-2017-4143-B6DF-CBD2F626D9B4}" srcOrd="0" destOrd="0" presId="urn:microsoft.com/office/officeart/2005/8/layout/hProcess9"/>
    <dgm:cxn modelId="{778D54AB-3B13-4659-8443-7D461FD882EB}" srcId="{E1986412-0C4B-4810-94F4-6794618A067A}" destId="{9666248C-E176-445C-8054-FBE700457E50}" srcOrd="0" destOrd="0" parTransId="{BBE79633-89EC-47A6-909A-26FCC26484CA}" sibTransId="{E9178B2A-A43E-4D4E-B9FE-335616C68619}"/>
    <dgm:cxn modelId="{08F53BD6-A490-413C-B5C9-8090B08D1E1F}" srcId="{E1986412-0C4B-4810-94F4-6794618A067A}" destId="{BB124504-CDEE-4F4F-BC76-D5B2C72088D9}" srcOrd="2" destOrd="0" parTransId="{0FC681DA-F848-4413-BBA2-5C1083E64184}" sibTransId="{D4B7C7E0-BE8B-4699-A6EA-42280C48D080}"/>
    <dgm:cxn modelId="{FDB9AA94-4CDE-4ADC-A312-BCD8A8796E7A}" type="presParOf" srcId="{F6D1F1BB-2017-4143-B6DF-CBD2F626D9B4}" destId="{F79D0F15-7BB7-4406-8552-5EC7E7C5AA1C}" srcOrd="0" destOrd="0" presId="urn:microsoft.com/office/officeart/2005/8/layout/hProcess9"/>
    <dgm:cxn modelId="{09856E65-3BFB-483E-A023-D0FF0F245AE7}" type="presParOf" srcId="{F6D1F1BB-2017-4143-B6DF-CBD2F626D9B4}" destId="{64C1E614-EF9F-4C80-995E-C6A952DF2ED9}" srcOrd="1" destOrd="0" presId="urn:microsoft.com/office/officeart/2005/8/layout/hProcess9"/>
    <dgm:cxn modelId="{EFB188D4-9DD1-4F71-AED2-0E3FF499A88A}" type="presParOf" srcId="{64C1E614-EF9F-4C80-995E-C6A952DF2ED9}" destId="{4B7B05D3-E76B-4E97-9301-DA057B7A6003}" srcOrd="0" destOrd="0" presId="urn:microsoft.com/office/officeart/2005/8/layout/hProcess9"/>
    <dgm:cxn modelId="{80E4793E-EFB4-453C-B73B-939A4A2D6371}" type="presParOf" srcId="{64C1E614-EF9F-4C80-995E-C6A952DF2ED9}" destId="{0B06DB62-330D-4AAE-BF32-FC12F1EDF97A}" srcOrd="1" destOrd="0" presId="urn:microsoft.com/office/officeart/2005/8/layout/hProcess9"/>
    <dgm:cxn modelId="{42E31872-58DC-47BF-8426-0379483D41C5}" type="presParOf" srcId="{64C1E614-EF9F-4C80-995E-C6A952DF2ED9}" destId="{3DBC9025-978E-4A63-976C-2210E8B202AE}" srcOrd="2" destOrd="0" presId="urn:microsoft.com/office/officeart/2005/8/layout/hProcess9"/>
    <dgm:cxn modelId="{5DF9CA87-FB4D-40B7-AC9C-09CFE7C36ACD}" type="presParOf" srcId="{64C1E614-EF9F-4C80-995E-C6A952DF2ED9}" destId="{73E53E1C-7963-4BC3-BC89-22A714AC8E64}" srcOrd="3" destOrd="0" presId="urn:microsoft.com/office/officeart/2005/8/layout/hProcess9"/>
    <dgm:cxn modelId="{40CC4195-88E0-45E7-A8FF-2A07DDF63C1D}" type="presParOf" srcId="{64C1E614-EF9F-4C80-995E-C6A952DF2ED9}" destId="{B7628FDC-55ED-4BF0-B935-DE1840C0C9C7}" srcOrd="4" destOrd="0" presId="urn:microsoft.com/office/officeart/2005/8/layout/hProcess9"/>
    <dgm:cxn modelId="{185DF1FD-6DA4-4C9F-B59A-6E8746DEB53E}" type="presParOf" srcId="{64C1E614-EF9F-4C80-995E-C6A952DF2ED9}" destId="{CC0D043B-4A0C-48E4-AEC3-39C3E634B190}" srcOrd="5" destOrd="0" presId="urn:microsoft.com/office/officeart/2005/8/layout/hProcess9"/>
    <dgm:cxn modelId="{B91AE09F-A2FC-4A59-AB64-5361BD5A5419}" type="presParOf" srcId="{64C1E614-EF9F-4C80-995E-C6A952DF2ED9}" destId="{006B0BE1-AFE4-4DBD-9A46-A426877E04DF}" srcOrd="6" destOrd="0" presId="urn:microsoft.com/office/officeart/2005/8/layout/hProcess9"/>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037E3E-709C-4FB9-BF1E-EFD6EA603DC6}">
      <dsp:nvSpPr>
        <dsp:cNvPr id="0" name=""/>
        <dsp:cNvSpPr/>
      </dsp:nvSpPr>
      <dsp:spPr>
        <a:xfrm>
          <a:off x="1046720" y="170881"/>
          <a:ext cx="3391343" cy="1177768"/>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8E9F8C-F982-4E1F-8E4F-5A6071401171}">
      <dsp:nvSpPr>
        <dsp:cNvPr id="0" name=""/>
        <dsp:cNvSpPr/>
      </dsp:nvSpPr>
      <dsp:spPr>
        <a:xfrm>
          <a:off x="2419030" y="3054837"/>
          <a:ext cx="657237" cy="420631"/>
        </a:xfrm>
        <a:prstGeom prst="downArrow">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E4E15B-BA0F-48DE-831B-6CE6CA107B2E}">
      <dsp:nvSpPr>
        <dsp:cNvPr id="0" name=""/>
        <dsp:cNvSpPr/>
      </dsp:nvSpPr>
      <dsp:spPr>
        <a:xfrm>
          <a:off x="1170280" y="3391343"/>
          <a:ext cx="3154737" cy="788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What am I learning?</a:t>
          </a:r>
        </a:p>
      </dsp:txBody>
      <dsp:txXfrm>
        <a:off x="1170280" y="3391343"/>
        <a:ext cx="3154737" cy="788684"/>
      </dsp:txXfrm>
    </dsp:sp>
    <dsp:sp modelId="{FED5B0A8-4925-4E6E-9726-D534F20C4F0D}">
      <dsp:nvSpPr>
        <dsp:cNvPr id="0" name=""/>
        <dsp:cNvSpPr/>
      </dsp:nvSpPr>
      <dsp:spPr>
        <a:xfrm>
          <a:off x="2279696" y="1439611"/>
          <a:ext cx="1183026" cy="118302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Discussion</a:t>
          </a:r>
        </a:p>
      </dsp:txBody>
      <dsp:txXfrm>
        <a:off x="2452946" y="1612861"/>
        <a:ext cx="836526" cy="836526"/>
      </dsp:txXfrm>
    </dsp:sp>
    <dsp:sp modelId="{9906DBFB-27DA-4392-8666-DE328748CBF0}">
      <dsp:nvSpPr>
        <dsp:cNvPr id="0" name=""/>
        <dsp:cNvSpPr/>
      </dsp:nvSpPr>
      <dsp:spPr>
        <a:xfrm>
          <a:off x="1433175" y="552079"/>
          <a:ext cx="1183026" cy="118302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Reading</a:t>
          </a:r>
        </a:p>
      </dsp:txBody>
      <dsp:txXfrm>
        <a:off x="1606425" y="725329"/>
        <a:ext cx="836526" cy="836526"/>
      </dsp:txXfrm>
    </dsp:sp>
    <dsp:sp modelId="{7F779A99-974C-4424-A362-2BD0477D1ABA}">
      <dsp:nvSpPr>
        <dsp:cNvPr id="0" name=""/>
        <dsp:cNvSpPr/>
      </dsp:nvSpPr>
      <dsp:spPr>
        <a:xfrm>
          <a:off x="2642491" y="266049"/>
          <a:ext cx="1183026" cy="118302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Experience</a:t>
          </a:r>
        </a:p>
      </dsp:txBody>
      <dsp:txXfrm>
        <a:off x="2815741" y="439299"/>
        <a:ext cx="836526" cy="836526"/>
      </dsp:txXfrm>
    </dsp:sp>
    <dsp:sp modelId="{FCC25463-4897-48F0-B161-57E759F316F0}">
      <dsp:nvSpPr>
        <dsp:cNvPr id="0" name=""/>
        <dsp:cNvSpPr/>
      </dsp:nvSpPr>
      <dsp:spPr>
        <a:xfrm>
          <a:off x="907385" y="26289"/>
          <a:ext cx="3680527" cy="2944421"/>
        </a:xfrm>
        <a:prstGeom prst="funnel">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9D0F15-7BB7-4406-8552-5EC7E7C5AA1C}">
      <dsp:nvSpPr>
        <dsp:cNvPr id="0" name=""/>
        <dsp:cNvSpPr/>
      </dsp:nvSpPr>
      <dsp:spPr>
        <a:xfrm>
          <a:off x="375642" y="0"/>
          <a:ext cx="4257278" cy="258391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7B05D3-E76B-4E97-9301-DA057B7A6003}">
      <dsp:nvSpPr>
        <dsp:cNvPr id="0" name=""/>
        <dsp:cNvSpPr/>
      </dsp:nvSpPr>
      <dsp:spPr>
        <a:xfrm>
          <a:off x="2506" y="775173"/>
          <a:ext cx="1205674" cy="103356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Experiences</a:t>
          </a:r>
        </a:p>
      </dsp:txBody>
      <dsp:txXfrm>
        <a:off x="52960" y="825627"/>
        <a:ext cx="1104766" cy="932657"/>
      </dsp:txXfrm>
    </dsp:sp>
    <dsp:sp modelId="{27DA7D5B-8485-4998-AEBC-3165D967577C}">
      <dsp:nvSpPr>
        <dsp:cNvPr id="0" name=""/>
        <dsp:cNvSpPr/>
      </dsp:nvSpPr>
      <dsp:spPr>
        <a:xfrm>
          <a:off x="1268465" y="775173"/>
          <a:ext cx="1205674" cy="103356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Discussions</a:t>
          </a:r>
        </a:p>
      </dsp:txBody>
      <dsp:txXfrm>
        <a:off x="1318919" y="825627"/>
        <a:ext cx="1104766" cy="932657"/>
      </dsp:txXfrm>
    </dsp:sp>
    <dsp:sp modelId="{B7628FDC-55ED-4BF0-B935-DE1840C0C9C7}">
      <dsp:nvSpPr>
        <dsp:cNvPr id="0" name=""/>
        <dsp:cNvSpPr/>
      </dsp:nvSpPr>
      <dsp:spPr>
        <a:xfrm>
          <a:off x="2534423" y="775173"/>
          <a:ext cx="1205674" cy="103356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Reading, Reading, Reading</a:t>
          </a:r>
        </a:p>
      </dsp:txBody>
      <dsp:txXfrm>
        <a:off x="2584877" y="825627"/>
        <a:ext cx="1104766" cy="932657"/>
      </dsp:txXfrm>
    </dsp:sp>
    <dsp:sp modelId="{006B0BE1-AFE4-4DBD-9A46-A426877E04DF}">
      <dsp:nvSpPr>
        <dsp:cNvPr id="0" name=""/>
        <dsp:cNvSpPr/>
      </dsp:nvSpPr>
      <dsp:spPr>
        <a:xfrm>
          <a:off x="3800381" y="775173"/>
          <a:ext cx="1205674" cy="1033565"/>
        </a:xfrm>
        <a:prstGeom prst="roundRect">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I’m an Expert!</a:t>
          </a:r>
        </a:p>
      </dsp:txBody>
      <dsp:txXfrm>
        <a:off x="3850835" y="825627"/>
        <a:ext cx="1104766" cy="9326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9D0F15-7BB7-4406-8552-5EC7E7C5AA1C}">
      <dsp:nvSpPr>
        <dsp:cNvPr id="0" name=""/>
        <dsp:cNvSpPr/>
      </dsp:nvSpPr>
      <dsp:spPr>
        <a:xfrm>
          <a:off x="375642" y="0"/>
          <a:ext cx="4257278" cy="258391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7B05D3-E76B-4E97-9301-DA057B7A6003}">
      <dsp:nvSpPr>
        <dsp:cNvPr id="0" name=""/>
        <dsp:cNvSpPr/>
      </dsp:nvSpPr>
      <dsp:spPr>
        <a:xfrm>
          <a:off x="2506" y="775173"/>
          <a:ext cx="1205674" cy="103356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Writing</a:t>
          </a:r>
        </a:p>
      </dsp:txBody>
      <dsp:txXfrm>
        <a:off x="52960" y="825627"/>
        <a:ext cx="1104766" cy="932657"/>
      </dsp:txXfrm>
    </dsp:sp>
    <dsp:sp modelId="{3DBC9025-978E-4A63-976C-2210E8B202AE}">
      <dsp:nvSpPr>
        <dsp:cNvPr id="0" name=""/>
        <dsp:cNvSpPr/>
      </dsp:nvSpPr>
      <dsp:spPr>
        <a:xfrm>
          <a:off x="1268465" y="775173"/>
          <a:ext cx="1205674" cy="103356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Revision, Revision, Revision</a:t>
          </a:r>
        </a:p>
      </dsp:txBody>
      <dsp:txXfrm>
        <a:off x="1318919" y="825627"/>
        <a:ext cx="1104766" cy="932657"/>
      </dsp:txXfrm>
    </dsp:sp>
    <dsp:sp modelId="{B7628FDC-55ED-4BF0-B935-DE1840C0C9C7}">
      <dsp:nvSpPr>
        <dsp:cNvPr id="0" name=""/>
        <dsp:cNvSpPr/>
      </dsp:nvSpPr>
      <dsp:spPr>
        <a:xfrm>
          <a:off x="2534423" y="775173"/>
          <a:ext cx="1205674" cy="103356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Proofreading</a:t>
          </a:r>
        </a:p>
      </dsp:txBody>
      <dsp:txXfrm>
        <a:off x="2584877" y="825627"/>
        <a:ext cx="1104766" cy="932657"/>
      </dsp:txXfrm>
    </dsp:sp>
    <dsp:sp modelId="{006B0BE1-AFE4-4DBD-9A46-A426877E04DF}">
      <dsp:nvSpPr>
        <dsp:cNvPr id="0" name=""/>
        <dsp:cNvSpPr/>
      </dsp:nvSpPr>
      <dsp:spPr>
        <a:xfrm>
          <a:off x="3800381" y="775173"/>
          <a:ext cx="1205674" cy="1033565"/>
        </a:xfrm>
        <a:prstGeom prst="roundRect">
          <a:avLst/>
        </a:prstGeom>
        <a:solidFill>
          <a:srgbClr val="FFC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End Product</a:t>
          </a:r>
        </a:p>
      </dsp:txBody>
      <dsp:txXfrm>
        <a:off x="3850835" y="825627"/>
        <a:ext cx="1104766" cy="932657"/>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DBB02D-BBBE-4E28-92E3-6FEA0C9A60C1}" type="datetimeFigureOut">
              <a:rPr lang="en-US" smtClean="0"/>
              <a:t>1/23/2023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2BE537-0ABD-4E78-B61A-05E0253C63E4}" type="slidenum">
              <a:rPr lang="en-US" smtClean="0"/>
              <a:t>‹#›</a:t>
            </a:fld>
            <a:endParaRPr lang="en-US"/>
          </a:p>
        </p:txBody>
      </p:sp>
    </p:spTree>
    <p:extLst>
      <p:ext uri="{BB962C8B-B14F-4D97-AF65-F5344CB8AC3E}">
        <p14:creationId xmlns:p14="http://schemas.microsoft.com/office/powerpoint/2010/main" val="2802425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students are hooked the moment they hold a wiggling worm. By the time the teacher turns to the book, the students are eager to read, and primed to learn a new reading skill. When it comes time to write, they students are confident in their knowledge and ready to share what they have figured out. Elementary students are naturally curious and want to learn how the world around them works. Science becomes the engine for the reading and writing train. </a:t>
            </a:r>
            <a:endParaRPr lang="en-US" dirty="0"/>
          </a:p>
        </p:txBody>
      </p:sp>
      <p:sp>
        <p:nvSpPr>
          <p:cNvPr id="4" name="Slide Number Placeholder 3"/>
          <p:cNvSpPr>
            <a:spLocks noGrp="1"/>
          </p:cNvSpPr>
          <p:nvPr>
            <p:ph type="sldNum" sz="quarter" idx="10"/>
          </p:nvPr>
        </p:nvSpPr>
        <p:spPr/>
        <p:txBody>
          <a:bodyPr/>
          <a:lstStyle/>
          <a:p>
            <a:fld id="{031F915B-5E8A-4B19-9419-5EEA4B6FE7A4}" type="slidenum">
              <a:rPr lang="en-US" smtClean="0"/>
              <a:t>3</a:t>
            </a:fld>
            <a:endParaRPr lang="en-US"/>
          </a:p>
        </p:txBody>
      </p:sp>
    </p:spTree>
    <p:extLst>
      <p:ext uri="{BB962C8B-B14F-4D97-AF65-F5344CB8AC3E}">
        <p14:creationId xmlns:p14="http://schemas.microsoft.com/office/powerpoint/2010/main" val="2922323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students are hooked the moment they hold a wiggling worm. By the time the teacher turns to the book, the students are eager to read, and primed to learn a new reading skill. When it comes time to write, they students are confident in their knowledge and ready to share what they have figured out. Elementary students are naturally curious and want to learn how the world around them works. Science becomes the engine for the reading and writing train. </a:t>
            </a:r>
            <a:endParaRPr lang="en-US" dirty="0"/>
          </a:p>
        </p:txBody>
      </p:sp>
      <p:sp>
        <p:nvSpPr>
          <p:cNvPr id="4" name="Slide Number Placeholder 3"/>
          <p:cNvSpPr>
            <a:spLocks noGrp="1"/>
          </p:cNvSpPr>
          <p:nvPr>
            <p:ph type="sldNum" sz="quarter" idx="10"/>
          </p:nvPr>
        </p:nvSpPr>
        <p:spPr/>
        <p:txBody>
          <a:bodyPr/>
          <a:lstStyle/>
          <a:p>
            <a:fld id="{031F915B-5E8A-4B19-9419-5EEA4B6FE7A4}" type="slidenum">
              <a:rPr lang="en-US" smtClean="0"/>
              <a:t>4</a:t>
            </a:fld>
            <a:endParaRPr lang="en-US"/>
          </a:p>
        </p:txBody>
      </p:sp>
    </p:spTree>
    <p:extLst>
      <p:ext uri="{BB962C8B-B14F-4D97-AF65-F5344CB8AC3E}">
        <p14:creationId xmlns:p14="http://schemas.microsoft.com/office/powerpoint/2010/main" val="3215976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2BE537-0ABD-4E78-B61A-05E0253C63E4}" type="slidenum">
              <a:rPr lang="en-US" smtClean="0"/>
              <a:t>5</a:t>
            </a:fld>
            <a:endParaRPr lang="en-US"/>
          </a:p>
        </p:txBody>
      </p:sp>
    </p:spTree>
    <p:extLst>
      <p:ext uri="{BB962C8B-B14F-4D97-AF65-F5344CB8AC3E}">
        <p14:creationId xmlns:p14="http://schemas.microsoft.com/office/powerpoint/2010/main" val="3160964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2BE537-0ABD-4E78-B61A-05E0253C63E4}" type="slidenum">
              <a:rPr lang="en-US" smtClean="0"/>
              <a:t>24</a:t>
            </a:fld>
            <a:endParaRPr lang="en-US"/>
          </a:p>
        </p:txBody>
      </p:sp>
    </p:spTree>
    <p:extLst>
      <p:ext uri="{BB962C8B-B14F-4D97-AF65-F5344CB8AC3E}">
        <p14:creationId xmlns:p14="http://schemas.microsoft.com/office/powerpoint/2010/main" val="515310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yourself where this writing task is falling on the spectrum. Keep your expectations in check for what you’ve decided they are doing. </a:t>
            </a:r>
          </a:p>
        </p:txBody>
      </p:sp>
      <p:sp>
        <p:nvSpPr>
          <p:cNvPr id="4" name="Slide Number Placeholder 3"/>
          <p:cNvSpPr>
            <a:spLocks noGrp="1"/>
          </p:cNvSpPr>
          <p:nvPr>
            <p:ph type="sldNum" sz="quarter" idx="5"/>
          </p:nvPr>
        </p:nvSpPr>
        <p:spPr/>
        <p:txBody>
          <a:bodyPr/>
          <a:lstStyle/>
          <a:p>
            <a:fld id="{95498E58-B8EC-428E-BB78-E3ED2D38604F}" type="slidenum">
              <a:rPr lang="en-US" smtClean="0"/>
              <a:t>26</a:t>
            </a:fld>
            <a:endParaRPr lang="en-US"/>
          </a:p>
        </p:txBody>
      </p:sp>
    </p:spTree>
    <p:extLst>
      <p:ext uri="{BB962C8B-B14F-4D97-AF65-F5344CB8AC3E}">
        <p14:creationId xmlns:p14="http://schemas.microsoft.com/office/powerpoint/2010/main" val="1359982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it helps to put the writing as the caboose on the train. </a:t>
            </a:r>
          </a:p>
        </p:txBody>
      </p:sp>
      <p:sp>
        <p:nvSpPr>
          <p:cNvPr id="4" name="Slide Number Placeholder 3"/>
          <p:cNvSpPr>
            <a:spLocks noGrp="1"/>
          </p:cNvSpPr>
          <p:nvPr>
            <p:ph type="sldNum" sz="quarter" idx="5"/>
          </p:nvPr>
        </p:nvSpPr>
        <p:spPr/>
        <p:txBody>
          <a:bodyPr/>
          <a:lstStyle/>
          <a:p>
            <a:fld id="{90736A81-1574-4798-AF40-D5467BD04F17}" type="slidenum">
              <a:rPr lang="en-US" smtClean="0"/>
              <a:t>28</a:t>
            </a:fld>
            <a:endParaRPr lang="en-US"/>
          </a:p>
        </p:txBody>
      </p:sp>
    </p:spTree>
    <p:extLst>
      <p:ext uri="{BB962C8B-B14F-4D97-AF65-F5344CB8AC3E}">
        <p14:creationId xmlns:p14="http://schemas.microsoft.com/office/powerpoint/2010/main" val="2156856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736A81-1574-4798-AF40-D5467BD04F17}" type="slidenum">
              <a:rPr lang="en-US" smtClean="0"/>
              <a:t>30</a:t>
            </a:fld>
            <a:endParaRPr lang="en-US"/>
          </a:p>
        </p:txBody>
      </p:sp>
    </p:spTree>
    <p:extLst>
      <p:ext uri="{BB962C8B-B14F-4D97-AF65-F5344CB8AC3E}">
        <p14:creationId xmlns:p14="http://schemas.microsoft.com/office/powerpoint/2010/main" val="2711068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2BE537-0ABD-4E78-B61A-05E0253C63E4}" type="slidenum">
              <a:rPr lang="en-US" smtClean="0"/>
              <a:t>39</a:t>
            </a:fld>
            <a:endParaRPr lang="en-US"/>
          </a:p>
        </p:txBody>
      </p:sp>
    </p:spTree>
    <p:extLst>
      <p:ext uri="{BB962C8B-B14F-4D97-AF65-F5344CB8AC3E}">
        <p14:creationId xmlns:p14="http://schemas.microsoft.com/office/powerpoint/2010/main" val="515310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2BE537-0ABD-4E78-B61A-05E0253C63E4}" type="slidenum">
              <a:rPr lang="en-US" smtClean="0"/>
              <a:t>50</a:t>
            </a:fld>
            <a:endParaRPr lang="en-US"/>
          </a:p>
        </p:txBody>
      </p:sp>
    </p:spTree>
    <p:extLst>
      <p:ext uri="{BB962C8B-B14F-4D97-AF65-F5344CB8AC3E}">
        <p14:creationId xmlns:p14="http://schemas.microsoft.com/office/powerpoint/2010/main" val="515310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2BE537-0ABD-4E78-B61A-05E0253C63E4}" type="slidenum">
              <a:rPr lang="en-US" smtClean="0"/>
              <a:t>52</a:t>
            </a:fld>
            <a:endParaRPr lang="en-US"/>
          </a:p>
        </p:txBody>
      </p:sp>
    </p:spTree>
    <p:extLst>
      <p:ext uri="{BB962C8B-B14F-4D97-AF65-F5344CB8AC3E}">
        <p14:creationId xmlns:p14="http://schemas.microsoft.com/office/powerpoint/2010/main" val="1420078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2BE537-0ABD-4E78-B61A-05E0253C63E4}" type="slidenum">
              <a:rPr lang="en-US" smtClean="0"/>
              <a:t>55</a:t>
            </a:fld>
            <a:endParaRPr lang="en-US"/>
          </a:p>
        </p:txBody>
      </p:sp>
    </p:spTree>
    <p:extLst>
      <p:ext uri="{BB962C8B-B14F-4D97-AF65-F5344CB8AC3E}">
        <p14:creationId xmlns:p14="http://schemas.microsoft.com/office/powerpoint/2010/main" val="3160964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2BE537-0ABD-4E78-B61A-05E0253C63E4}" type="slidenum">
              <a:rPr lang="en-US" smtClean="0"/>
              <a:t>57</a:t>
            </a:fld>
            <a:endParaRPr lang="en-US"/>
          </a:p>
        </p:txBody>
      </p:sp>
    </p:spTree>
    <p:extLst>
      <p:ext uri="{BB962C8B-B14F-4D97-AF65-F5344CB8AC3E}">
        <p14:creationId xmlns:p14="http://schemas.microsoft.com/office/powerpoint/2010/main" val="477312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2BE537-0ABD-4E78-B61A-05E0253C63E4}" type="slidenum">
              <a:rPr lang="en-US" smtClean="0"/>
              <a:t>59</a:t>
            </a:fld>
            <a:endParaRPr lang="en-US"/>
          </a:p>
        </p:txBody>
      </p:sp>
    </p:spTree>
    <p:extLst>
      <p:ext uri="{BB962C8B-B14F-4D97-AF65-F5344CB8AC3E}">
        <p14:creationId xmlns:p14="http://schemas.microsoft.com/office/powerpoint/2010/main" val="2442011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2BE537-0ABD-4E78-B61A-05E0253C63E4}" type="slidenum">
              <a:rPr lang="en-US" smtClean="0"/>
              <a:t>60</a:t>
            </a:fld>
            <a:endParaRPr lang="en-US"/>
          </a:p>
        </p:txBody>
      </p:sp>
    </p:spTree>
    <p:extLst>
      <p:ext uri="{BB962C8B-B14F-4D97-AF65-F5344CB8AC3E}">
        <p14:creationId xmlns:p14="http://schemas.microsoft.com/office/powerpoint/2010/main" val="3384335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C36CCC-6B59-4892-AEB5-98734816BE68}"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4066026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C36CCC-6B59-4892-AEB5-98734816BE68}"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2391586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2955926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C36CCC-6B59-4892-AEB5-98734816BE68}" type="datetimeFigureOut">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787269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C36CCC-6B59-4892-AEB5-98734816BE68}" type="datetimeFigureOut">
              <a:rPr lang="en-US" smtClean="0"/>
              <a:t>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1339647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C36CCC-6B59-4892-AEB5-98734816BE68}" type="datetimeFigureOut">
              <a:rPr lang="en-US" smtClean="0"/>
              <a:t>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953474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36CCC-6B59-4892-AEB5-98734816BE68}" type="datetimeFigureOut">
              <a:rPr lang="en-US" smtClean="0"/>
              <a:t>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1762987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C36CCC-6B59-4892-AEB5-98734816BE68}" type="datetimeFigureOut">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2429600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5C36CCC-6B59-4892-AEB5-98734816BE68}" type="datetimeFigureOut">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2933036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731532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85288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3321864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597922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C36CCC-6B59-4892-AEB5-98734816BE68}"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997984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C36CCC-6B59-4892-AEB5-98734816BE68}"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1507795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C36CCC-6B59-4892-AEB5-98734816BE68}"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4E8F9-CDE9-4165-93F1-025F5A67A77F}" type="slidenum">
              <a:rPr lang="en-US" smtClean="0"/>
              <a:t>‹#›</a:t>
            </a:fld>
            <a:endParaRPr lang="en-US"/>
          </a:p>
        </p:txBody>
      </p:sp>
    </p:spTree>
    <p:extLst>
      <p:ext uri="{BB962C8B-B14F-4D97-AF65-F5344CB8AC3E}">
        <p14:creationId xmlns:p14="http://schemas.microsoft.com/office/powerpoint/2010/main" val="2089216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5C36CCC-6B59-4892-AEB5-98734816BE68}" type="datetimeFigureOut">
              <a:rPr lang="en-US" smtClean="0"/>
              <a:t>1/23/2023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1C4E8F9-CDE9-4165-93F1-025F5A67A77F}" type="slidenum">
              <a:rPr lang="en-US" smtClean="0"/>
              <a:t>‹#›</a:t>
            </a:fld>
            <a:endParaRPr lang="en-US"/>
          </a:p>
        </p:txBody>
      </p:sp>
    </p:spTree>
    <p:extLst>
      <p:ext uri="{BB962C8B-B14F-4D97-AF65-F5344CB8AC3E}">
        <p14:creationId xmlns:p14="http://schemas.microsoft.com/office/powerpoint/2010/main" val="407471724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https://pixabay.com/get/g3ba2a4e8b0f709117d6a2b89cbbdf03ec8aa610eb9dc2e33e81884049dc6a24f6b4c67b937b9bfdae6a52ad087129266_640.png" TargetMode="External"/><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5.xml"/><Relationship Id="rId16" Type="http://schemas.openxmlformats.org/officeDocument/2006/relationships/diagramColors" Target="../diagrams/colors3.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bbc.co.uk/bitesize/topics/zhssgk7/articles/z7x6xbk"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onceuponasciencebook.com/for-educators/resources-for-teaching-online-with-the-once-upon-book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hyperlink" Target="https://nam02.safelinks.protection.outlook.com/?url=https%3A%2F%2Fbit.ly%2F3TxmHLe&amp;data=05%7C01%7Crenee.shirley-stevens%40doe.k12.ga.us%7Cf271270c4d97412609d308dab1407f57%7C1aa55c8303434ecbbd39bd7f43876bd7%7C0%7C0%7C638017187822316781%7CUnknown%7CTWFpbGZsb3d8eyJWIjoiMC4wLjAwMDAiLCJQIjoiV2luMzIiLCJBTiI6Ik1haWwiLCJXVCI6Mn0%3D%7C3000%7C%7C%7C&amp;sdata=IINeRgBz5HtYyeMW6XDxtLayx%2FA0WCuiX%2F3QcVu3eWw%3D&amp;reserved=0" TargetMode="External"/><Relationship Id="rId3" Type="http://schemas.openxmlformats.org/officeDocument/2006/relationships/hyperlink" Target="https://nam02.safelinks.protection.outlook.com/?url=https%3A%2F%2Fbit.ly%2F3T1X45i&amp;data=05%7C01%7Crenee.shirley-stevens%40doe.k12.ga.us%7Cbab8dfe2c3b64039ffa708dab061117f%7C1aa55c8303434ecbbd39bd7f43876bd7%7C0%7C0%7C638016228210418991%7CUnknown%7CTWFpbGZsb3d8eyJWIjoiMC4wLjAwMDAiLCJQIjoiV2luMzIiLCJBTiI6Ik1haWwiLCJXVCI6Mn0%3D%7C3000%7C%7C%7C&amp;sdata=SW3xUW3P9RbpY7jMu5nCedBmreGk%2Btnak0tgd%2Fx79g8%3D&amp;reserved=0" TargetMode="External"/><Relationship Id="rId7" Type="http://schemas.openxmlformats.org/officeDocument/2006/relationships/hyperlink" Target="https://nam02.safelinks.protection.outlook.com/?url=https%3A%2F%2Fbit.ly%2F3g4U35J&amp;data=05%7C01%7Crenee.shirley-stevens%40doe.k12.ga.us%7Cbab8dfe2c3b64039ffa708dab061117f%7C1aa55c8303434ecbbd39bd7f43876bd7%7C0%7C0%7C638016228210418991%7CUnknown%7CTWFpbGZsb3d8eyJWIjoiMC4wLjAwMDAiLCJQIjoiV2luMzIiLCJBTiI6Ik1haWwiLCJXVCI6Mn0%3D%7C3000%7C%7C%7C&amp;sdata=mbUAU%2Fo2B8F5hp8rcILoDLPhO0tifJ3sIjRdNj%2BwDS8%3D&amp;reserved=0" TargetMode="External"/><Relationship Id="rId2" Type="http://schemas.openxmlformats.org/officeDocument/2006/relationships/hyperlink" Target="https://nam02.safelinks.protection.outlook.com/?url=https%3A%2F%2Fbit.ly%2F3evUFRp&amp;data=05%7C01%7Crenee.shirley-stevens%40doe.k12.ga.us%7Cbab8dfe2c3b64039ffa708dab061117f%7C1aa55c8303434ecbbd39bd7f43876bd7%7C0%7C0%7C638016228210418991%7CUnknown%7CTWFpbGZsb3d8eyJWIjoiMC4wLjAwMDAiLCJQIjoiV2luMzIiLCJBTiI6Ik1haWwiLCJXVCI6Mn0%3D%7C3000%7C%7C%7C&amp;sdata=RH6O1MSXaqJUyI2Dg7ugA6p2lGMttdC7g4yT2miUcOc%3D&amp;reserved=0" TargetMode="External"/><Relationship Id="rId1" Type="http://schemas.openxmlformats.org/officeDocument/2006/relationships/slideLayout" Target="../slideLayouts/slideLayout2.xml"/><Relationship Id="rId6" Type="http://schemas.openxmlformats.org/officeDocument/2006/relationships/hyperlink" Target="https://nam02.safelinks.protection.outlook.com/?url=https%3A%2F%2Fbit.ly%2F3Muzxr3&amp;data=05%7C01%7Crenee.shirley-stevens%40doe.k12.ga.us%7Cbab8dfe2c3b64039ffa708dab061117f%7C1aa55c8303434ecbbd39bd7f43876bd7%7C0%7C0%7C638016228210418991%7CUnknown%7CTWFpbGZsb3d8eyJWIjoiMC4wLjAwMDAiLCJQIjoiV2luMzIiLCJBTiI6Ik1haWwiLCJXVCI6Mn0%3D%7C3000%7C%7C%7C&amp;sdata=0ADCBrKn9weOr5VjYHCpRLDn0%2FB3Pd%2BjWxq2BvLJmsE%3D&amp;reserved=0" TargetMode="External"/><Relationship Id="rId5" Type="http://schemas.openxmlformats.org/officeDocument/2006/relationships/hyperlink" Target="https://nam02.safelinks.protection.outlook.com/?url=https%3A%2F%2Fbit.ly%2F3ThdUNb&amp;data=05%7C01%7Crenee.shirley-stevens%40doe.k12.ga.us%7Cbab8dfe2c3b64039ffa708dab061117f%7C1aa55c8303434ecbbd39bd7f43876bd7%7C0%7C0%7C638016228210418991%7CUnknown%7CTWFpbGZsb3d8eyJWIjoiMC4wLjAwMDAiLCJQIjoiV2luMzIiLCJBTiI6Ik1haWwiLCJXVCI6Mn0%3D%7C3000%7C%7C%7C&amp;sdata=PcNy6TbUjURYKpr2xVLFcqjESlPCmx4HffG8a%2BvTLc0%3D&amp;reserved=0" TargetMode="External"/><Relationship Id="rId10" Type="http://schemas.openxmlformats.org/officeDocument/2006/relationships/hyperlink" Target="https://nam02.safelinks.protection.outlook.com/?url=https%3A%2F%2Fbit.ly%2F3MHLXfF&amp;data=05%7C01%7Crenee.shirley-stevens%40doe.k12.ga.us%7Cf271270c4d97412609d308dab1407f57%7C1aa55c8303434ecbbd39bd7f43876bd7%7C0%7C0%7C638017187822316781%7CUnknown%7CTWFpbGZsb3d8eyJWIjoiMC4wLjAwMDAiLCJQIjoiV2luMzIiLCJBTiI6Ik1haWwiLCJXVCI6Mn0%3D%7C3000%7C%7C%7C&amp;sdata=5t64w5KksSXSIqyRSR07V49BPPB2nJJgPUDyp7TmnI8%3D&amp;reserved=0" TargetMode="External"/><Relationship Id="rId4" Type="http://schemas.openxmlformats.org/officeDocument/2006/relationships/hyperlink" Target="https://nam02.safelinks.protection.outlook.com/?url=https%3A%2F%2Fbit.ly%2F3SYYSMq&amp;data=05%7C01%7Crenee.shirley-stevens%40doe.k12.ga.us%7Cbab8dfe2c3b64039ffa708dab061117f%7C1aa55c8303434ecbbd39bd7f43876bd7%7C0%7C0%7C638016228210418991%7CUnknown%7CTWFpbGZsb3d8eyJWIjoiMC4wLjAwMDAiLCJQIjoiV2luMzIiLCJBTiI6Ik1haWwiLCJXVCI6Mn0%3D%7C3000%7C%7C%7C&amp;sdata=XQ5tFlwa05LbgB73my6Qdgx64lgebIpEz7Q9Ggts7Ao%3D&amp;reserved=0" TargetMode="External"/><Relationship Id="rId9" Type="http://schemas.openxmlformats.org/officeDocument/2006/relationships/hyperlink" Target="https://nam02.safelinks.protection.outlook.com/?url=https%3A%2F%2Fbit.ly%2F3VC6O85&amp;data=05%7C01%7Crenee.shirley-stevens%40doe.k12.ga.us%7Cf271270c4d97412609d308dab1407f57%7C1aa55c8303434ecbbd39bd7f43876bd7%7C0%7C0%7C638017187822316781%7CUnknown%7CTWFpbGZsb3d8eyJWIjoiMC4wLjAwMDAiLCJQIjoiV2luMzIiLCJBTiI6Ik1haWwiLCJXVCI6Mn0%3D%7C3000%7C%7C%7C&amp;sdata=0EwiecumfesVdeuNzCXhRrIauOppVulbu5B911HIbE4%3D&amp;reserved=0"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5.jpg"/></Relationships>
</file>

<file path=ppt/slides/_rels/slide60.xml.rels><?xml version="1.0" encoding="UTF-8" standalone="yes"?>
<Relationships xmlns="http://schemas.openxmlformats.org/package/2006/relationships"><Relationship Id="rId8" Type="http://schemas.openxmlformats.org/officeDocument/2006/relationships/hyperlink" Target="https://www.kaltura.com/index.php/extwidget/preview/partner_id/2294801/uiconf_id/40827622/entry_id/1_g3s4du2o/embed/iframe?&amp;flashvars%5bstreamerType%5d=auto" TargetMode="External"/><Relationship Id="rId13" Type="http://schemas.openxmlformats.org/officeDocument/2006/relationships/hyperlink" Target="https://cdnapisec.kaltura.com/html5/html5lib/v2.78.1/mwEmbedFrame.php/p/2294801/uiconf_id/40827622/entry_id/1_v0s8xv2x?wid=_2294801&amp;iframeembed=true&amp;playerId=kaltura_player_1566918955&amp;entry_id=1_v0s8xv2x&amp;flashvars%5bstreamerType%5d=auto%22%20width=%22540%22%20height=%22405%22%20allowfullscreen%20webkitallowfullscreen%20mozAllowFullScreen%20allow=%22autoplay%3b%20fullscreen%3b%20encrypted-media%22%20frameborder=%220%22%3e%3c/iframe" TargetMode="External"/><Relationship Id="rId3" Type="http://schemas.openxmlformats.org/officeDocument/2006/relationships/hyperlink" Target="https://www.kaltura.com/index.php/extwidget/preview/partner_id/2294801/uiconf_id/40827622/entry_id/1_nq6t0sr4/embed/iframe?&amp;flashvars%5bstreamerType%5d=auto" TargetMode="External"/><Relationship Id="rId7" Type="http://schemas.openxmlformats.org/officeDocument/2006/relationships/hyperlink" Target="https://www.kaltura.com/index.php/extwidget/preview/partner_id/2294801/uiconf_id/40827622/entry_id/1_ozqus9cp/embed/iframe?&amp;flashvars%5bstreamerType%5d=auto" TargetMode="External"/><Relationship Id="rId12" Type="http://schemas.openxmlformats.org/officeDocument/2006/relationships/hyperlink" Target="https://www.kaltura.com/index.php/extwidget/preview/partner_id/2294801/uiconf_id/40827622/entry_id/1_h6upuwvo/embed/iframe?&amp;flashvars%5bstreamerType%5d=auto" TargetMode="External"/><Relationship Id="rId2" Type="http://schemas.openxmlformats.org/officeDocument/2006/relationships/notesSlide" Target="../notesSlides/notesSlide14.xml"/><Relationship Id="rId16"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hyperlink" Target="https://www.kaltura.com/index.php/extwidget/preview/partner_id/2294801/uiconf_id/40827622/entry_id/1_c4xmwpcg/embed/iframe?&amp;flashvars%5bstreamerType%5d=auto" TargetMode="External"/><Relationship Id="rId11" Type="http://schemas.openxmlformats.org/officeDocument/2006/relationships/hyperlink" Target="https://www.kaltura.com/index.php/extwidget/preview/partner_id/2294801/uiconf_id/40827622/entry_id/1_x9mrvyfx/embed/iframe?&amp;flashvars%5bstreamerType%5d=auto" TargetMode="External"/><Relationship Id="rId5" Type="http://schemas.openxmlformats.org/officeDocument/2006/relationships/hyperlink" Target="https://www.kaltura.com/index.php/extwidget/preview/partner_id/2294801/uiconf_id/40827622/entry_id/1_pz1n0f1h/embed/iframe?&amp;flashvars%5bstreamerType%5d=auto" TargetMode="External"/><Relationship Id="rId15" Type="http://schemas.openxmlformats.org/officeDocument/2006/relationships/hyperlink" Target="https://www.kaltura.com/index.php/extwidget/preview/partner_id/2294801/uiconf_id/40827622/entry_id/1_k8rf7hmc/embed/iframe?&amp;flashvars%5bstreamerType%5d=auto" TargetMode="External"/><Relationship Id="rId10" Type="http://schemas.openxmlformats.org/officeDocument/2006/relationships/hyperlink" Target="https://www.kaltura.com/index.php/extwidget/preview/partner_id/2294801/uiconf_id/40827622/entry_id/1_5rkno2b9/embed/iframe?&amp;flashvars%5bstreamerType%5d=auto" TargetMode="External"/><Relationship Id="rId4" Type="http://schemas.openxmlformats.org/officeDocument/2006/relationships/hyperlink" Target="https://www.kaltura.com/index.php/extwidget/preview/partner_id/2294801/uiconf_id/40827622/entry_id/1_mww4b4wz/embed/iframe?&amp;flashvars%5bstreamerType%5d=auto" TargetMode="External"/><Relationship Id="rId9" Type="http://schemas.openxmlformats.org/officeDocument/2006/relationships/hyperlink" Target="https://www.kaltura.com/index.php/extwidget/preview/partner_id/2294801/uiconf_id/40827622/entry_id/1_v6rjdk9x/embed/iframe?&amp;flashvars%5bstreamerType%5d=auto" TargetMode="External"/><Relationship Id="rId14" Type="http://schemas.openxmlformats.org/officeDocument/2006/relationships/hyperlink" Target="https://www.kaltura.com/index.php/extwidget/preview/partner_id/2294801/uiconf_id/40827622/entry_id/1_b16vbkr0/embed/iframe?&amp;flashvars%5bstreamerType%5d=aut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974337" y="1265314"/>
            <a:ext cx="4299666" cy="3249131"/>
          </a:xfrm>
        </p:spPr>
        <p:txBody>
          <a:bodyPr>
            <a:normAutofit/>
          </a:bodyPr>
          <a:lstStyle/>
          <a:p>
            <a:pPr algn="l">
              <a:lnSpc>
                <a:spcPct val="90000"/>
              </a:lnSpc>
            </a:pPr>
            <a:r>
              <a:rPr lang="en-US" sz="4600" dirty="0"/>
              <a:t>Literacy Strategies for 5</a:t>
            </a:r>
            <a:r>
              <a:rPr lang="en-US" sz="4600" baseline="30000" dirty="0"/>
              <a:t>th</a:t>
            </a:r>
            <a:r>
              <a:rPr lang="en-US" sz="4600" dirty="0"/>
              <a:t> Grade Science</a:t>
            </a:r>
          </a:p>
        </p:txBody>
      </p:sp>
      <p:sp>
        <p:nvSpPr>
          <p:cNvPr id="3" name="Subtitle 2"/>
          <p:cNvSpPr>
            <a:spLocks noGrp="1"/>
          </p:cNvSpPr>
          <p:nvPr>
            <p:ph type="subTitle" idx="1"/>
          </p:nvPr>
        </p:nvSpPr>
        <p:spPr>
          <a:xfrm>
            <a:off x="4974336" y="4514446"/>
            <a:ext cx="4299666" cy="871042"/>
          </a:xfrm>
        </p:spPr>
        <p:txBody>
          <a:bodyPr>
            <a:normAutofit/>
          </a:bodyPr>
          <a:lstStyle/>
          <a:p>
            <a:pPr algn="l"/>
            <a:r>
              <a:rPr lang="en-US"/>
              <a:t>Jodi Wheeler-Toppen, Ph.D.</a:t>
            </a:r>
          </a:p>
        </p:txBody>
      </p:sp>
      <p:sp>
        <p:nvSpPr>
          <p:cNvPr id="13" name="Isosceles Triangle 10">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descr="A picture containing icon&#10;&#10;Description automatically generated">
            <a:extLst>
              <a:ext uri="{FF2B5EF4-FFF2-40B4-BE49-F238E27FC236}">
                <a16:creationId xmlns:a16="http://schemas.microsoft.com/office/drawing/2014/main" id="{5C70C351-85F0-C8AD-A354-706748316649}"/>
              </a:ext>
            </a:extLst>
          </p:cNvPr>
          <p:cNvPicPr>
            <a:picLocks noChangeAspect="1"/>
          </p:cNvPicPr>
          <p:nvPr/>
        </p:nvPicPr>
        <p:blipFill rotWithShape="1">
          <a:blip r:embed="rId2">
            <a:extLst>
              <a:ext uri="{28A0092B-C50C-407E-A947-70E740481C1C}">
                <a14:useLocalDpi xmlns:a14="http://schemas.microsoft.com/office/drawing/2010/main" val="0"/>
              </a:ext>
            </a:extLst>
          </a:blip>
          <a:srcRect l="545" r="3669"/>
          <a:stretch/>
        </p:blipFill>
        <p:spPr>
          <a:xfrm>
            <a:off x="888604" y="1791642"/>
            <a:ext cx="3765692" cy="3282685"/>
          </a:xfrm>
          <a:prstGeom prst="rect">
            <a:avLst/>
          </a:prstGeom>
        </p:spPr>
      </p:pic>
    </p:spTree>
    <p:extLst>
      <p:ext uri="{BB962C8B-B14F-4D97-AF65-F5344CB8AC3E}">
        <p14:creationId xmlns:p14="http://schemas.microsoft.com/office/powerpoint/2010/main" val="2155764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73BE0-50DE-5684-34B4-B1DC22E3C0C5}"/>
              </a:ext>
            </a:extLst>
          </p:cNvPr>
          <p:cNvSpPr>
            <a:spLocks noGrp="1"/>
          </p:cNvSpPr>
          <p:nvPr>
            <p:ph type="title"/>
          </p:nvPr>
        </p:nvSpPr>
        <p:spPr/>
        <p:txBody>
          <a:bodyPr/>
          <a:lstStyle/>
          <a:p>
            <a:r>
              <a:rPr lang="en-US" dirty="0"/>
              <a:t>Welcome!</a:t>
            </a:r>
          </a:p>
        </p:txBody>
      </p:sp>
      <p:sp>
        <p:nvSpPr>
          <p:cNvPr id="3" name="Content Placeholder 2">
            <a:extLst>
              <a:ext uri="{FF2B5EF4-FFF2-40B4-BE49-F238E27FC236}">
                <a16:creationId xmlns:a16="http://schemas.microsoft.com/office/drawing/2014/main" id="{90CE5056-E018-7A8D-807E-96CC9B4C63E7}"/>
              </a:ext>
            </a:extLst>
          </p:cNvPr>
          <p:cNvSpPr>
            <a:spLocks noGrp="1"/>
          </p:cNvSpPr>
          <p:nvPr>
            <p:ph idx="1"/>
          </p:nvPr>
        </p:nvSpPr>
        <p:spPr/>
        <p:txBody>
          <a:bodyPr>
            <a:normAutofit/>
          </a:bodyPr>
          <a:lstStyle/>
          <a:p>
            <a:r>
              <a:rPr lang="en-US" sz="2800" dirty="0"/>
              <a:t>Please help me by making a name plate.</a:t>
            </a:r>
          </a:p>
          <a:p>
            <a:r>
              <a:rPr lang="en-US" sz="2800" dirty="0"/>
              <a:t>Do we have anyone who was not here in the fall session?</a:t>
            </a:r>
          </a:p>
        </p:txBody>
      </p:sp>
    </p:spTree>
    <p:extLst>
      <p:ext uri="{BB962C8B-B14F-4D97-AF65-F5344CB8AC3E}">
        <p14:creationId xmlns:p14="http://schemas.microsoft.com/office/powerpoint/2010/main" val="615437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40310"/>
          <a:stretch/>
        </p:blipFill>
        <p:spPr>
          <a:xfrm>
            <a:off x="1255849" y="3429000"/>
            <a:ext cx="9680301" cy="3208268"/>
          </a:xfrm>
          <a:prstGeom prst="rect">
            <a:avLst/>
          </a:prstGeom>
        </p:spPr>
      </p:pic>
      <p:sp>
        <p:nvSpPr>
          <p:cNvPr id="3" name="TextBox 2">
            <a:extLst>
              <a:ext uri="{FF2B5EF4-FFF2-40B4-BE49-F238E27FC236}">
                <a16:creationId xmlns:a16="http://schemas.microsoft.com/office/drawing/2014/main" id="{B652EC11-ED54-9A7F-7A49-2715B06B34A3}"/>
              </a:ext>
            </a:extLst>
          </p:cNvPr>
          <p:cNvSpPr txBox="1"/>
          <p:nvPr/>
        </p:nvSpPr>
        <p:spPr>
          <a:xfrm>
            <a:off x="208344" y="173620"/>
            <a:ext cx="3981692" cy="707886"/>
          </a:xfrm>
          <a:prstGeom prst="rect">
            <a:avLst/>
          </a:prstGeom>
          <a:noFill/>
        </p:spPr>
        <p:txBody>
          <a:bodyPr wrap="square" rtlCol="0">
            <a:spAutoFit/>
          </a:bodyPr>
          <a:lstStyle/>
          <a:p>
            <a:r>
              <a:rPr lang="en-US" sz="4000" dirty="0"/>
              <a:t>Lesson Structure</a:t>
            </a:r>
          </a:p>
        </p:txBody>
      </p:sp>
      <p:pic>
        <p:nvPicPr>
          <p:cNvPr id="7" name="Picture 6" descr="A picture containing rectangle&#10;&#10;Description automatically generated">
            <a:extLst>
              <a:ext uri="{FF2B5EF4-FFF2-40B4-BE49-F238E27FC236}">
                <a16:creationId xmlns:a16="http://schemas.microsoft.com/office/drawing/2014/main" id="{2BF04C72-4E3C-DC86-A3EE-711435F342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4602" y="1463232"/>
            <a:ext cx="2406118" cy="1800829"/>
          </a:xfrm>
          <a:prstGeom prst="rect">
            <a:avLst/>
          </a:prstGeom>
        </p:spPr>
      </p:pic>
      <p:sp>
        <p:nvSpPr>
          <p:cNvPr id="8" name="Rectangle 7">
            <a:extLst>
              <a:ext uri="{FF2B5EF4-FFF2-40B4-BE49-F238E27FC236}">
                <a16:creationId xmlns:a16="http://schemas.microsoft.com/office/drawing/2014/main" id="{9D752DC5-5BE9-157B-7092-FBDD369A28A3}"/>
              </a:ext>
            </a:extLst>
          </p:cNvPr>
          <p:cNvSpPr/>
          <p:nvPr/>
        </p:nvSpPr>
        <p:spPr>
          <a:xfrm>
            <a:off x="2338086" y="3264061"/>
            <a:ext cx="740780" cy="33566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 name="Picture 8" descr="Graphical user interface, application, Word&#10;&#10;Description automatically generated">
            <a:extLst>
              <a:ext uri="{FF2B5EF4-FFF2-40B4-BE49-F238E27FC236}">
                <a16:creationId xmlns:a16="http://schemas.microsoft.com/office/drawing/2014/main" id="{91A768B7-6F08-C805-1608-4A5967C9EC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9894" y="1590775"/>
            <a:ext cx="2053881" cy="2008952"/>
          </a:xfrm>
          <a:prstGeom prst="rect">
            <a:avLst/>
          </a:prstGeom>
        </p:spPr>
      </p:pic>
      <p:sp>
        <p:nvSpPr>
          <p:cNvPr id="11" name="TextBox 10">
            <a:extLst>
              <a:ext uri="{FF2B5EF4-FFF2-40B4-BE49-F238E27FC236}">
                <a16:creationId xmlns:a16="http://schemas.microsoft.com/office/drawing/2014/main" id="{D5AF7699-A167-B880-3770-B55A1E145D00}"/>
              </a:ext>
            </a:extLst>
          </p:cNvPr>
          <p:cNvSpPr txBox="1"/>
          <p:nvPr/>
        </p:nvSpPr>
        <p:spPr>
          <a:xfrm>
            <a:off x="8805525" y="1693588"/>
            <a:ext cx="1108645" cy="1015663"/>
          </a:xfrm>
          <a:prstGeom prst="rect">
            <a:avLst/>
          </a:prstGeom>
          <a:noFill/>
        </p:spPr>
        <p:txBody>
          <a:bodyPr wrap="square" rtlCol="0">
            <a:spAutoFit/>
          </a:bodyPr>
          <a:lstStyle/>
          <a:p>
            <a:r>
              <a:rPr lang="en-US" sz="2000" dirty="0"/>
              <a:t>What we made was…</a:t>
            </a:r>
          </a:p>
        </p:txBody>
      </p:sp>
      <p:grpSp>
        <p:nvGrpSpPr>
          <p:cNvPr id="15" name="Group 14">
            <a:extLst>
              <a:ext uri="{FF2B5EF4-FFF2-40B4-BE49-F238E27FC236}">
                <a16:creationId xmlns:a16="http://schemas.microsoft.com/office/drawing/2014/main" id="{69D406BE-38F6-B2AF-E8C6-496B2C2E24E9}"/>
              </a:ext>
            </a:extLst>
          </p:cNvPr>
          <p:cNvGrpSpPr/>
          <p:nvPr/>
        </p:nvGrpSpPr>
        <p:grpSpPr>
          <a:xfrm>
            <a:off x="1428225" y="1412542"/>
            <a:ext cx="3159430" cy="1851519"/>
            <a:chOff x="2065713" y="1005180"/>
            <a:chExt cx="7178265" cy="5165815"/>
          </a:xfrm>
        </p:grpSpPr>
        <p:pic>
          <p:nvPicPr>
            <p:cNvPr id="2" name="Picture 1" descr="Shape&#10;&#10;Description automatically generated with low confidence">
              <a:extLst>
                <a:ext uri="{FF2B5EF4-FFF2-40B4-BE49-F238E27FC236}">
                  <a16:creationId xmlns:a16="http://schemas.microsoft.com/office/drawing/2014/main" id="{77E5F76E-DEAF-1576-C849-15F4FC6E15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3573" y="2687054"/>
              <a:ext cx="2259118" cy="3483941"/>
            </a:xfrm>
            <a:prstGeom prst="rect">
              <a:avLst/>
            </a:prstGeom>
          </p:spPr>
        </p:pic>
        <p:pic>
          <p:nvPicPr>
            <p:cNvPr id="5" name="Picture 4" descr="A picture containing diagram&#10;&#10;Description automatically generated">
              <a:extLst>
                <a:ext uri="{FF2B5EF4-FFF2-40B4-BE49-F238E27FC236}">
                  <a16:creationId xmlns:a16="http://schemas.microsoft.com/office/drawing/2014/main" id="{E7184A43-DE97-4FA5-B600-A96D66E933DC}"/>
                </a:ext>
              </a:extLst>
            </p:cNvPr>
            <p:cNvPicPr>
              <a:picLocks noChangeAspect="1"/>
            </p:cNvPicPr>
            <p:nvPr/>
          </p:nvPicPr>
          <p:blipFill rotWithShape="1">
            <a:blip r:embed="rId7">
              <a:extLst>
                <a:ext uri="{28A0092B-C50C-407E-A947-70E740481C1C}">
                  <a14:useLocalDpi xmlns:a14="http://schemas.microsoft.com/office/drawing/2010/main" val="0"/>
                </a:ext>
              </a:extLst>
            </a:blip>
            <a:srcRect r="17656"/>
            <a:stretch/>
          </p:blipFill>
          <p:spPr>
            <a:xfrm rot="18965293">
              <a:off x="7154197" y="1005180"/>
              <a:ext cx="2089781" cy="2595198"/>
            </a:xfrm>
            <a:prstGeom prst="rect">
              <a:avLst/>
            </a:prstGeom>
          </p:spPr>
        </p:pic>
        <p:grpSp>
          <p:nvGrpSpPr>
            <p:cNvPr id="12" name="Group 11">
              <a:extLst>
                <a:ext uri="{FF2B5EF4-FFF2-40B4-BE49-F238E27FC236}">
                  <a16:creationId xmlns:a16="http://schemas.microsoft.com/office/drawing/2014/main" id="{E6EDDC1A-3FF4-238B-81EE-B0B25866234A}"/>
                </a:ext>
              </a:extLst>
            </p:cNvPr>
            <p:cNvGrpSpPr/>
            <p:nvPr/>
          </p:nvGrpSpPr>
          <p:grpSpPr>
            <a:xfrm>
              <a:off x="2065713" y="1496988"/>
              <a:ext cx="3223162" cy="1611581"/>
              <a:chOff x="1742893" y="1463042"/>
              <a:chExt cx="3223162" cy="1611581"/>
            </a:xfrm>
          </p:grpSpPr>
          <p:pic>
            <p:nvPicPr>
              <p:cNvPr id="13" name="Picture 12" descr="Icon&#10;&#10;Description automatically generated">
                <a:extLst>
                  <a:ext uri="{FF2B5EF4-FFF2-40B4-BE49-F238E27FC236}">
                    <a16:creationId xmlns:a16="http://schemas.microsoft.com/office/drawing/2014/main" id="{15ABAC25-01DB-F974-F19E-C91A95A75A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310390">
                <a:off x="2548683" y="657252"/>
                <a:ext cx="1611581" cy="3223162"/>
              </a:xfrm>
              <a:prstGeom prst="rect">
                <a:avLst/>
              </a:prstGeom>
            </p:spPr>
          </p:pic>
          <p:sp>
            <p:nvSpPr>
              <p:cNvPr id="14" name="Rectangle 13">
                <a:extLst>
                  <a:ext uri="{FF2B5EF4-FFF2-40B4-BE49-F238E27FC236}">
                    <a16:creationId xmlns:a16="http://schemas.microsoft.com/office/drawing/2014/main" id="{0567DA3C-2D3F-E24F-FBC9-51211DB3E78D}"/>
                  </a:ext>
                </a:extLst>
              </p:cNvPr>
              <p:cNvSpPr/>
              <p:nvPr/>
            </p:nvSpPr>
            <p:spPr>
              <a:xfrm rot="19479546">
                <a:off x="2023191" y="2318919"/>
                <a:ext cx="1735978" cy="73627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vinegar</a:t>
                </a:r>
              </a:p>
            </p:txBody>
          </p:sp>
        </p:grpSp>
      </p:grpSp>
      <p:pic>
        <p:nvPicPr>
          <p:cNvPr id="1026" name="Picture 2">
            <a:extLst>
              <a:ext uri="{FF2B5EF4-FFF2-40B4-BE49-F238E27FC236}">
                <a16:creationId xmlns:a16="http://schemas.microsoft.com/office/drawing/2014/main" id="{9D5FDABB-6B7B-A0C1-89D0-D34831C005A0}"/>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l="19337" r="24962"/>
          <a:stretch>
            <a:fillRect/>
          </a:stretch>
        </p:blipFill>
        <p:spPr bwMode="auto">
          <a:xfrm>
            <a:off x="5959739" y="1811889"/>
            <a:ext cx="382793" cy="686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877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40310"/>
          <a:stretch/>
        </p:blipFill>
        <p:spPr>
          <a:xfrm>
            <a:off x="1255849" y="3763829"/>
            <a:ext cx="9680301" cy="3208268"/>
          </a:xfrm>
          <a:prstGeom prst="rect">
            <a:avLst/>
          </a:prstGeom>
        </p:spPr>
      </p:pic>
      <p:sp>
        <p:nvSpPr>
          <p:cNvPr id="8" name="Rectangle 7">
            <a:extLst>
              <a:ext uri="{FF2B5EF4-FFF2-40B4-BE49-F238E27FC236}">
                <a16:creationId xmlns:a16="http://schemas.microsoft.com/office/drawing/2014/main" id="{9D752DC5-5BE9-157B-7092-FBDD369A28A3}"/>
              </a:ext>
            </a:extLst>
          </p:cNvPr>
          <p:cNvSpPr/>
          <p:nvPr/>
        </p:nvSpPr>
        <p:spPr>
          <a:xfrm>
            <a:off x="2338086" y="3264061"/>
            <a:ext cx="740780" cy="33566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2D83A967-2175-722C-7A2E-CC18B122E3A7}"/>
              </a:ext>
            </a:extLst>
          </p:cNvPr>
          <p:cNvSpPr/>
          <p:nvPr/>
        </p:nvSpPr>
        <p:spPr>
          <a:xfrm>
            <a:off x="45022" y="80426"/>
            <a:ext cx="3078866" cy="821524"/>
          </a:xfrm>
          <a:prstGeom prst="roundRect">
            <a:avLst/>
          </a:prstGeom>
          <a:solidFill>
            <a:srgbClr val="E5C243"/>
          </a:solidFill>
          <a:ln w="19050" cap="rnd" cmpd="sng" algn="ctr">
            <a:solidFill>
              <a:srgbClr val="A5300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Trebuchet MS" panose="020B0603020202020204"/>
                <a:ea typeface="+mn-ea"/>
                <a:cs typeface="+mn-cs"/>
              </a:rPr>
              <a:t>More Complex Literacy Learning Cycle</a:t>
            </a:r>
          </a:p>
        </p:txBody>
      </p:sp>
      <p:sp>
        <p:nvSpPr>
          <p:cNvPr id="10" name="Arrow: Down 9">
            <a:extLst>
              <a:ext uri="{FF2B5EF4-FFF2-40B4-BE49-F238E27FC236}">
                <a16:creationId xmlns:a16="http://schemas.microsoft.com/office/drawing/2014/main" id="{886578D3-E94E-FB20-85A9-36787DFCA9A2}"/>
              </a:ext>
            </a:extLst>
          </p:cNvPr>
          <p:cNvSpPr/>
          <p:nvPr/>
        </p:nvSpPr>
        <p:spPr>
          <a:xfrm rot="20029607">
            <a:off x="4019031" y="1174181"/>
            <a:ext cx="1838097" cy="2597149"/>
          </a:xfrm>
          <a:prstGeom prst="downArrow">
            <a:avLst/>
          </a:prstGeom>
          <a:solidFill>
            <a:srgbClr val="E5C243"/>
          </a:solidFill>
          <a:ln w="19050" cap="rnd" cmpd="sng" algn="ctr">
            <a:solidFill>
              <a:srgbClr val="A5300F">
                <a:shade val="50000"/>
              </a:srgbClr>
            </a:solidFill>
            <a:prstDash val="solid"/>
          </a:ln>
          <a:effectLst/>
        </p:spPr>
        <p:txBody>
          <a:bodyPr vert="vert"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effectLst/>
                <a:uLnTx/>
                <a:uFillTx/>
                <a:latin typeface="Trebuchet MS" panose="020B0603020202020204"/>
                <a:ea typeface="+mn-ea"/>
                <a:cs typeface="+mn-cs"/>
              </a:rPr>
              <a:t>Reading Strategy</a:t>
            </a:r>
          </a:p>
        </p:txBody>
      </p:sp>
      <p:sp>
        <p:nvSpPr>
          <p:cNvPr id="16" name="Arrow: Down 15">
            <a:extLst>
              <a:ext uri="{FF2B5EF4-FFF2-40B4-BE49-F238E27FC236}">
                <a16:creationId xmlns:a16="http://schemas.microsoft.com/office/drawing/2014/main" id="{8E3B36BF-B80F-3654-7F2E-1B04AA2F3AA7}"/>
              </a:ext>
            </a:extLst>
          </p:cNvPr>
          <p:cNvSpPr/>
          <p:nvPr/>
        </p:nvSpPr>
        <p:spPr>
          <a:xfrm rot="20150916">
            <a:off x="6786541" y="1795596"/>
            <a:ext cx="1838097" cy="2597149"/>
          </a:xfrm>
          <a:prstGeom prst="downArrow">
            <a:avLst/>
          </a:prstGeom>
          <a:solidFill>
            <a:srgbClr val="E5C243"/>
          </a:solidFill>
          <a:ln w="19050" cap="rnd" cmpd="sng" algn="ctr">
            <a:solidFill>
              <a:srgbClr val="A5300F">
                <a:shade val="50000"/>
              </a:srgbClr>
            </a:solidFill>
            <a:prstDash val="solid"/>
          </a:ln>
          <a:effectLst/>
        </p:spPr>
        <p:txBody>
          <a:bodyPr vert="vert"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kern="0" dirty="0" err="1">
                <a:latin typeface="Trebuchet MS" panose="020B0603020202020204"/>
              </a:rPr>
              <a:t>Writin</a:t>
            </a:r>
            <a:r>
              <a:rPr kumimoji="0" lang="en-US" sz="1800" b="1" i="0" u="none" strike="noStrike" kern="0" cap="none" spc="0" normalizeH="0" baseline="0" noProof="0" dirty="0">
                <a:ln>
                  <a:noFill/>
                </a:ln>
                <a:effectLst/>
                <a:uLnTx/>
                <a:uFillTx/>
                <a:latin typeface="Trebuchet MS" panose="020B0603020202020204"/>
                <a:ea typeface="+mn-ea"/>
                <a:cs typeface="+mn-cs"/>
              </a:rPr>
              <a:t>g Strategy</a:t>
            </a:r>
          </a:p>
        </p:txBody>
      </p:sp>
    </p:spTree>
    <p:extLst>
      <p:ext uri="{BB962C8B-B14F-4D97-AF65-F5344CB8AC3E}">
        <p14:creationId xmlns:p14="http://schemas.microsoft.com/office/powerpoint/2010/main" val="1510430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7C4AC-3066-63C1-A9C5-A15F0A8B02D1}"/>
              </a:ext>
            </a:extLst>
          </p:cNvPr>
          <p:cNvSpPr>
            <a:spLocks noGrp="1"/>
          </p:cNvSpPr>
          <p:nvPr>
            <p:ph type="title"/>
          </p:nvPr>
        </p:nvSpPr>
        <p:spPr>
          <a:xfrm>
            <a:off x="1077467" y="446762"/>
            <a:ext cx="8529995" cy="1118992"/>
          </a:xfrm>
        </p:spPr>
        <p:txBody>
          <a:bodyPr>
            <a:normAutofit/>
          </a:bodyPr>
          <a:lstStyle/>
          <a:p>
            <a:r>
              <a:rPr lang="en-US" dirty="0"/>
              <a:t>Last time: Reflection Point 4</a:t>
            </a:r>
          </a:p>
        </p:txBody>
      </p:sp>
      <p:sp>
        <p:nvSpPr>
          <p:cNvPr id="11" name="Content Placeholder 8">
            <a:extLst>
              <a:ext uri="{FF2B5EF4-FFF2-40B4-BE49-F238E27FC236}">
                <a16:creationId xmlns:a16="http://schemas.microsoft.com/office/drawing/2014/main" id="{039C6803-1DDA-8DA8-8AED-929D19FF6765}"/>
              </a:ext>
            </a:extLst>
          </p:cNvPr>
          <p:cNvSpPr>
            <a:spLocks noGrp="1"/>
          </p:cNvSpPr>
          <p:nvPr>
            <p:ph idx="1"/>
          </p:nvPr>
        </p:nvSpPr>
        <p:spPr>
          <a:xfrm>
            <a:off x="964732" y="1463857"/>
            <a:ext cx="8642730" cy="3079208"/>
          </a:xfrm>
        </p:spPr>
        <p:txBody>
          <a:bodyPr>
            <a:normAutofit fontScale="70000" lnSpcReduction="20000"/>
          </a:bodyPr>
          <a:lstStyle/>
          <a:p>
            <a:r>
              <a:rPr lang="en-US" sz="2800" b="1" dirty="0">
                <a:solidFill>
                  <a:schemeClr val="accent1"/>
                </a:solidFill>
              </a:rPr>
              <a:t>Action Items. </a:t>
            </a:r>
            <a:r>
              <a:rPr lang="en-US" sz="2800" dirty="0"/>
              <a:t>List specific things you want to do to follow-up on things you learned/ thought about today. </a:t>
            </a:r>
          </a:p>
          <a:p>
            <a:r>
              <a:rPr lang="en-US" sz="2800" dirty="0"/>
              <a:t>Plan to put this list somewhere where you will see it and act on those items.</a:t>
            </a:r>
          </a:p>
          <a:p>
            <a:r>
              <a:rPr lang="en-US" sz="2800" b="1" dirty="0">
                <a:solidFill>
                  <a:schemeClr val="accent1"/>
                </a:solidFill>
              </a:rPr>
              <a:t>Challenge.</a:t>
            </a:r>
            <a:r>
              <a:rPr lang="en-US" sz="2800" dirty="0"/>
              <a:t> We will have a follow-up gathering in January. Between now and then, try at least one time to teach using a literacy learning cycle (with or without a specific reading or writing skill).</a:t>
            </a:r>
          </a:p>
          <a:p>
            <a:r>
              <a:rPr lang="en-US" sz="2800" dirty="0"/>
              <a:t>Take a few minutes now to think about what topic you might try this on. What might you do for each phase of the lesson? </a:t>
            </a:r>
          </a:p>
          <a:p>
            <a:endParaRPr lang="en-US" sz="2800" dirty="0"/>
          </a:p>
        </p:txBody>
      </p:sp>
      <p:sp>
        <p:nvSpPr>
          <p:cNvPr id="7" name="TextBox 6">
            <a:extLst>
              <a:ext uri="{FF2B5EF4-FFF2-40B4-BE49-F238E27FC236}">
                <a16:creationId xmlns:a16="http://schemas.microsoft.com/office/drawing/2014/main" id="{89E427B3-D614-E234-AD6E-D013C0267F61}"/>
              </a:ext>
            </a:extLst>
          </p:cNvPr>
          <p:cNvSpPr txBox="1"/>
          <p:nvPr/>
        </p:nvSpPr>
        <p:spPr>
          <a:xfrm>
            <a:off x="835990" y="4926633"/>
            <a:ext cx="6200383" cy="369332"/>
          </a:xfrm>
          <a:prstGeom prst="rect">
            <a:avLst/>
          </a:prstGeom>
          <a:noFill/>
        </p:spPr>
        <p:txBody>
          <a:bodyPr wrap="square" rtlCol="0">
            <a:spAutoFit/>
          </a:bodyPr>
          <a:lstStyle/>
          <a:p>
            <a:r>
              <a:rPr lang="en-US" dirty="0"/>
              <a:t>Did you act on your action items?</a:t>
            </a:r>
          </a:p>
        </p:txBody>
      </p:sp>
      <p:sp>
        <p:nvSpPr>
          <p:cNvPr id="3" name="TextBox 2">
            <a:extLst>
              <a:ext uri="{FF2B5EF4-FFF2-40B4-BE49-F238E27FC236}">
                <a16:creationId xmlns:a16="http://schemas.microsoft.com/office/drawing/2014/main" id="{9C36DB8F-6DB6-008D-216B-45A7E1DF6A05}"/>
              </a:ext>
            </a:extLst>
          </p:cNvPr>
          <p:cNvSpPr txBox="1"/>
          <p:nvPr/>
        </p:nvSpPr>
        <p:spPr>
          <a:xfrm>
            <a:off x="1261523" y="5560160"/>
            <a:ext cx="6200383" cy="369332"/>
          </a:xfrm>
          <a:prstGeom prst="rect">
            <a:avLst/>
          </a:prstGeom>
          <a:noFill/>
        </p:spPr>
        <p:txBody>
          <a:bodyPr wrap="square" rtlCol="0">
            <a:spAutoFit/>
          </a:bodyPr>
          <a:lstStyle/>
          <a:p>
            <a:r>
              <a:rPr lang="en-US" dirty="0"/>
              <a:t>Did you try the challenge?</a:t>
            </a:r>
          </a:p>
        </p:txBody>
      </p:sp>
    </p:spTree>
    <p:extLst>
      <p:ext uri="{BB962C8B-B14F-4D97-AF65-F5344CB8AC3E}">
        <p14:creationId xmlns:p14="http://schemas.microsoft.com/office/powerpoint/2010/main" val="360530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EA083D4-022F-7A4E-957B-BCC944FD0D58}"/>
              </a:ext>
            </a:extLst>
          </p:cNvPr>
          <p:cNvSpPr>
            <a:spLocks noGrp="1"/>
          </p:cNvSpPr>
          <p:nvPr>
            <p:ph type="title"/>
          </p:nvPr>
        </p:nvSpPr>
        <p:spPr>
          <a:xfrm>
            <a:off x="7181723" y="609600"/>
            <a:ext cx="4512989" cy="2227730"/>
          </a:xfrm>
        </p:spPr>
        <p:txBody>
          <a:bodyPr anchor="ctr">
            <a:normAutofit/>
          </a:bodyPr>
          <a:lstStyle/>
          <a:p>
            <a:r>
              <a:rPr lang="en-US" dirty="0">
                <a:solidFill>
                  <a:srgbClr val="FFFFFF"/>
                </a:solidFill>
              </a:rPr>
              <a:t>Did you try a lesson using this structure?</a:t>
            </a:r>
          </a:p>
        </p:txBody>
      </p:sp>
      <p:pic>
        <p:nvPicPr>
          <p:cNvPr id="4" name="Content Placeholder 3">
            <a:extLst>
              <a:ext uri="{FF2B5EF4-FFF2-40B4-BE49-F238E27FC236}">
                <a16:creationId xmlns:a16="http://schemas.microsoft.com/office/drawing/2014/main" id="{C77E85F0-16EA-E357-215A-4EAE41FEEEB0}"/>
              </a:ext>
            </a:extLst>
          </p:cNvPr>
          <p:cNvPicPr>
            <a:picLocks noChangeAspect="1"/>
          </p:cNvPicPr>
          <p:nvPr/>
        </p:nvPicPr>
        <p:blipFill rotWithShape="1">
          <a:blip r:embed="rId2">
            <a:extLst>
              <a:ext uri="{28A0092B-C50C-407E-A947-70E740481C1C}">
                <a14:useLocalDpi xmlns:a14="http://schemas.microsoft.com/office/drawing/2010/main" val="0"/>
              </a:ext>
            </a:extLst>
          </a:blip>
          <a:srcRect t="40310"/>
          <a:stretch/>
        </p:blipFill>
        <p:spPr>
          <a:xfrm>
            <a:off x="61098" y="3018987"/>
            <a:ext cx="5838011" cy="1934013"/>
          </a:xfrm>
          <a:prstGeom prst="rect">
            <a:avLst/>
          </a:prstGeom>
        </p:spPr>
      </p:pic>
      <p:sp>
        <p:nvSpPr>
          <p:cNvPr id="3" name="Content Placeholder 2">
            <a:extLst>
              <a:ext uri="{FF2B5EF4-FFF2-40B4-BE49-F238E27FC236}">
                <a16:creationId xmlns:a16="http://schemas.microsoft.com/office/drawing/2014/main" id="{0BC00DBB-EED6-E46E-3284-65EE33107934}"/>
              </a:ext>
            </a:extLst>
          </p:cNvPr>
          <p:cNvSpPr>
            <a:spLocks noGrp="1"/>
          </p:cNvSpPr>
          <p:nvPr>
            <p:ph idx="1"/>
          </p:nvPr>
        </p:nvSpPr>
        <p:spPr>
          <a:xfrm>
            <a:off x="7181725" y="2837329"/>
            <a:ext cx="4512988" cy="3317938"/>
          </a:xfrm>
        </p:spPr>
        <p:txBody>
          <a:bodyPr anchor="t">
            <a:normAutofit/>
          </a:bodyPr>
          <a:lstStyle/>
          <a:p>
            <a:r>
              <a:rPr lang="en-US" sz="2400" dirty="0">
                <a:solidFill>
                  <a:srgbClr val="FFFFFF"/>
                </a:solidFill>
              </a:rPr>
              <a:t>Describe your experience.</a:t>
            </a:r>
          </a:p>
          <a:p>
            <a:endParaRPr lang="en-US" sz="2400" dirty="0">
              <a:solidFill>
                <a:srgbClr val="FFFFFF"/>
              </a:solidFill>
            </a:endParaRPr>
          </a:p>
          <a:p>
            <a:r>
              <a:rPr lang="en-US" sz="2400" dirty="0">
                <a:solidFill>
                  <a:srgbClr val="FFFFFF"/>
                </a:solidFill>
              </a:rPr>
              <a:t>What went well?</a:t>
            </a:r>
          </a:p>
          <a:p>
            <a:endParaRPr lang="en-US" sz="2400" dirty="0">
              <a:solidFill>
                <a:srgbClr val="FFFFFF"/>
              </a:solidFill>
            </a:endParaRPr>
          </a:p>
          <a:p>
            <a:r>
              <a:rPr lang="en-US" sz="2400" dirty="0">
                <a:solidFill>
                  <a:srgbClr val="FFFFFF"/>
                </a:solidFill>
              </a:rPr>
              <a:t>What issues arose that we should address?</a:t>
            </a:r>
          </a:p>
        </p:txBody>
      </p:sp>
    </p:spTree>
    <p:extLst>
      <p:ext uri="{BB962C8B-B14F-4D97-AF65-F5344CB8AC3E}">
        <p14:creationId xmlns:p14="http://schemas.microsoft.com/office/powerpoint/2010/main" val="1515314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3E7AF-5F3E-50DC-8C62-6F96E9AEC145}"/>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D2C4C04B-2E0D-4ABF-E867-6EB09F9A7E4E}"/>
              </a:ext>
            </a:extLst>
          </p:cNvPr>
          <p:cNvSpPr>
            <a:spLocks noGrp="1"/>
          </p:cNvSpPr>
          <p:nvPr>
            <p:ph idx="1"/>
          </p:nvPr>
        </p:nvSpPr>
        <p:spPr/>
        <p:txBody>
          <a:bodyPr>
            <a:normAutofit/>
          </a:bodyPr>
          <a:lstStyle/>
          <a:p>
            <a:r>
              <a:rPr lang="en-US" sz="3200" dirty="0"/>
              <a:t>Using Reading Groups</a:t>
            </a:r>
          </a:p>
          <a:p>
            <a:r>
              <a:rPr lang="en-US" sz="3200" dirty="0"/>
              <a:t>Writing Supports</a:t>
            </a:r>
          </a:p>
          <a:p>
            <a:r>
              <a:rPr lang="en-US" sz="3200" dirty="0"/>
              <a:t>Sample Lesson and Writing Scaffolding</a:t>
            </a:r>
          </a:p>
          <a:p>
            <a:r>
              <a:rPr lang="en-US" sz="3200" dirty="0"/>
              <a:t>Vocabulary Concerns</a:t>
            </a:r>
          </a:p>
          <a:p>
            <a:r>
              <a:rPr lang="en-US" sz="3200" dirty="0"/>
              <a:t>Designing a Lesson</a:t>
            </a:r>
          </a:p>
        </p:txBody>
      </p:sp>
    </p:spTree>
    <p:extLst>
      <p:ext uri="{BB962C8B-B14F-4D97-AF65-F5344CB8AC3E}">
        <p14:creationId xmlns:p14="http://schemas.microsoft.com/office/powerpoint/2010/main" val="207837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Topic 1: Reading Groups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04969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1FBE0-4E0A-44CA-895B-9B98760E0740}"/>
              </a:ext>
            </a:extLst>
          </p:cNvPr>
          <p:cNvSpPr>
            <a:spLocks noGrp="1"/>
          </p:cNvSpPr>
          <p:nvPr>
            <p:ph type="title"/>
          </p:nvPr>
        </p:nvSpPr>
        <p:spPr/>
        <p:txBody>
          <a:bodyPr/>
          <a:lstStyle/>
          <a:p>
            <a:r>
              <a:rPr lang="en-US" dirty="0"/>
              <a:t>Why use reading groups?</a:t>
            </a:r>
          </a:p>
        </p:txBody>
      </p:sp>
      <p:sp>
        <p:nvSpPr>
          <p:cNvPr id="5" name="Content Placeholder 4">
            <a:extLst>
              <a:ext uri="{FF2B5EF4-FFF2-40B4-BE49-F238E27FC236}">
                <a16:creationId xmlns:a16="http://schemas.microsoft.com/office/drawing/2014/main" id="{6A666C4B-8B7E-46E4-9540-E18C32C9AAC4}"/>
              </a:ext>
            </a:extLst>
          </p:cNvPr>
          <p:cNvSpPr>
            <a:spLocks noGrp="1"/>
          </p:cNvSpPr>
          <p:nvPr>
            <p:ph idx="1"/>
          </p:nvPr>
        </p:nvSpPr>
        <p:spPr/>
        <p:txBody>
          <a:bodyPr>
            <a:normAutofit/>
          </a:bodyPr>
          <a:lstStyle/>
          <a:p>
            <a:endParaRPr lang="en-US" sz="2400" dirty="0"/>
          </a:p>
          <a:p>
            <a:r>
              <a:rPr lang="en-US" sz="2400" dirty="0"/>
              <a:t>1. Together, members of the group may have the background knowledge they need. </a:t>
            </a:r>
          </a:p>
          <a:p>
            <a:r>
              <a:rPr lang="en-US" sz="2400" dirty="0"/>
              <a:t>2. They can help each other with problem solving strategies.</a:t>
            </a:r>
          </a:p>
          <a:p>
            <a:r>
              <a:rPr lang="en-US" sz="2400" dirty="0"/>
              <a:t>3. It helps overcome the intelligence fallacy. </a:t>
            </a:r>
          </a:p>
        </p:txBody>
      </p:sp>
    </p:spTree>
    <p:extLst>
      <p:ext uri="{BB962C8B-B14F-4D97-AF65-F5344CB8AC3E}">
        <p14:creationId xmlns:p14="http://schemas.microsoft.com/office/powerpoint/2010/main" val="2104724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Intelligence Fallacy</a:t>
            </a:r>
          </a:p>
        </p:txBody>
      </p:sp>
      <p:sp>
        <p:nvSpPr>
          <p:cNvPr id="4" name="Content Placeholder 3"/>
          <p:cNvSpPr>
            <a:spLocks noGrp="1"/>
          </p:cNvSpPr>
          <p:nvPr>
            <p:ph sz="half" idx="1"/>
          </p:nvPr>
        </p:nvSpPr>
        <p:spPr>
          <a:xfrm>
            <a:off x="791633" y="2342436"/>
            <a:ext cx="4184035" cy="3880772"/>
          </a:xfrm>
        </p:spPr>
        <p:txBody>
          <a:bodyPr>
            <a:normAutofit fontScale="92500" lnSpcReduction="10000"/>
          </a:bodyPr>
          <a:lstStyle/>
          <a:p>
            <a:pPr marL="0" indent="0" algn="ctr">
              <a:buNone/>
            </a:pPr>
            <a:r>
              <a:rPr lang="en-US" sz="5400" dirty="0"/>
              <a:t>I read and understand</a:t>
            </a:r>
          </a:p>
          <a:p>
            <a:pPr marL="0" indent="0" algn="ctr">
              <a:buNone/>
            </a:pPr>
            <a:r>
              <a:rPr lang="en-US" sz="5400" dirty="0"/>
              <a:t>=</a:t>
            </a:r>
          </a:p>
          <a:p>
            <a:pPr marL="0" indent="0" algn="ctr">
              <a:buNone/>
            </a:pPr>
            <a:r>
              <a:rPr lang="en-US" sz="5400" dirty="0"/>
              <a:t>I am smart</a:t>
            </a:r>
          </a:p>
        </p:txBody>
      </p:sp>
      <p:sp>
        <p:nvSpPr>
          <p:cNvPr id="5" name="Content Placeholder 4"/>
          <p:cNvSpPr>
            <a:spLocks noGrp="1"/>
          </p:cNvSpPr>
          <p:nvPr>
            <p:ph sz="half" idx="2"/>
          </p:nvPr>
        </p:nvSpPr>
        <p:spPr>
          <a:xfrm>
            <a:off x="6396256" y="2159868"/>
            <a:ext cx="4184034" cy="3880773"/>
          </a:xfrm>
        </p:spPr>
        <p:txBody>
          <a:bodyPr>
            <a:normAutofit fontScale="92500" lnSpcReduction="10000"/>
          </a:bodyPr>
          <a:lstStyle/>
          <a:p>
            <a:pPr marL="0" indent="0" algn="ctr">
              <a:buNone/>
            </a:pPr>
            <a:r>
              <a:rPr lang="en-US" sz="5400" dirty="0"/>
              <a:t>I read and don’t understand</a:t>
            </a:r>
          </a:p>
          <a:p>
            <a:pPr marL="0" indent="0" algn="ctr">
              <a:buNone/>
            </a:pPr>
            <a:r>
              <a:rPr lang="en-US" sz="5400" dirty="0"/>
              <a:t>=</a:t>
            </a:r>
          </a:p>
          <a:p>
            <a:pPr marL="0" indent="0" algn="ctr">
              <a:buNone/>
            </a:pPr>
            <a:r>
              <a:rPr lang="en-US" sz="5400" dirty="0"/>
              <a:t>I am stupid</a:t>
            </a:r>
          </a:p>
        </p:txBody>
      </p:sp>
      <p:cxnSp>
        <p:nvCxnSpPr>
          <p:cNvPr id="7" name="Straight Connector 6"/>
          <p:cNvCxnSpPr/>
          <p:nvPr/>
        </p:nvCxnSpPr>
        <p:spPr>
          <a:xfrm>
            <a:off x="6021184" y="1953491"/>
            <a:ext cx="13855" cy="391560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114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a Classroom Conversation about Making Sense of Text</a:t>
            </a:r>
          </a:p>
        </p:txBody>
      </p:sp>
      <p:sp>
        <p:nvSpPr>
          <p:cNvPr id="5" name="Content Placeholder 4"/>
          <p:cNvSpPr>
            <a:spLocks noGrp="1"/>
          </p:cNvSpPr>
          <p:nvPr>
            <p:ph idx="1"/>
          </p:nvPr>
        </p:nvSpPr>
        <p:spPr/>
        <p:txBody>
          <a:bodyPr>
            <a:normAutofit/>
          </a:bodyPr>
          <a:lstStyle/>
          <a:p>
            <a:pPr>
              <a:buFont typeface="Arial" panose="020B0604020202020204" pitchFamily="34" charset="0"/>
              <a:buChar char="•"/>
            </a:pPr>
            <a:r>
              <a:rPr lang="en-US" sz="2400" dirty="0"/>
              <a:t>Declare that the reading fallacy is false</a:t>
            </a:r>
          </a:p>
          <a:p>
            <a:pPr>
              <a:buFont typeface="Arial" panose="020B0604020202020204" pitchFamily="34" charset="0"/>
              <a:buChar char="•"/>
            </a:pPr>
            <a:r>
              <a:rPr lang="en-US" sz="2400" dirty="0"/>
              <a:t>Talk about making sense of text and strategies that successful readers use</a:t>
            </a:r>
          </a:p>
          <a:p>
            <a:pPr>
              <a:buFont typeface="Arial" panose="020B0604020202020204" pitchFamily="34" charset="0"/>
              <a:buChar char="•"/>
            </a:pPr>
            <a:r>
              <a:rPr lang="en-US" sz="2400" dirty="0"/>
              <a:t>Thinking aloud: show what good readers do</a:t>
            </a:r>
          </a:p>
          <a:p>
            <a:pPr>
              <a:buFont typeface="Arial" panose="020B0604020202020204" pitchFamily="34" charset="0"/>
              <a:buChar char="•"/>
            </a:pPr>
            <a:r>
              <a:rPr lang="en-US" sz="2400" dirty="0"/>
              <a:t>Use reading groups to keep the conversation going</a:t>
            </a:r>
          </a:p>
          <a:p>
            <a:endParaRPr lang="en-US" sz="2400" dirty="0"/>
          </a:p>
        </p:txBody>
      </p:sp>
    </p:spTree>
    <p:extLst>
      <p:ext uri="{BB962C8B-B14F-4D97-AF65-F5344CB8AC3E}">
        <p14:creationId xmlns:p14="http://schemas.microsoft.com/office/powerpoint/2010/main" val="2743300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Let’s give it a try.</a:t>
            </a:r>
          </a:p>
        </p:txBody>
      </p:sp>
      <p:sp>
        <p:nvSpPr>
          <p:cNvPr id="5" name="Text Placeholder 4"/>
          <p:cNvSpPr>
            <a:spLocks noGrp="1"/>
          </p:cNvSpPr>
          <p:nvPr>
            <p:ph type="body" idx="1"/>
          </p:nvPr>
        </p:nvSpPr>
        <p:spPr/>
        <p:txBody>
          <a:bodyPr/>
          <a:lstStyle/>
          <a:p>
            <a:r>
              <a:rPr lang="en-US" dirty="0"/>
              <a:t>(Text on Prewriting)</a:t>
            </a:r>
          </a:p>
        </p:txBody>
      </p:sp>
    </p:spTree>
    <p:extLst>
      <p:ext uri="{BB962C8B-B14F-4D97-AF65-F5344CB8AC3E}">
        <p14:creationId xmlns:p14="http://schemas.microsoft.com/office/powerpoint/2010/main" val="1183944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a:t>Coding</a:t>
            </a:r>
          </a:p>
        </p:txBody>
      </p:sp>
      <p:sp>
        <p:nvSpPr>
          <p:cNvPr id="6147" name="Rectangle 3"/>
          <p:cNvSpPr>
            <a:spLocks noGrp="1" noChangeArrowheads="1"/>
          </p:cNvSpPr>
          <p:nvPr>
            <p:ph sz="quarter" idx="1"/>
          </p:nvPr>
        </p:nvSpPr>
        <p:spPr/>
        <p:txBody>
          <a:bodyPr>
            <a:normAutofit/>
          </a:bodyPr>
          <a:lstStyle/>
          <a:p>
            <a:pPr eaLnBrk="1" hangingPunct="1">
              <a:lnSpc>
                <a:spcPct val="90000"/>
              </a:lnSpc>
              <a:buFont typeface="Wingdings" charset="2"/>
              <a:buNone/>
            </a:pPr>
            <a:endParaRPr lang="en-US" sz="1000" dirty="0"/>
          </a:p>
          <a:p>
            <a:pPr eaLnBrk="1" hangingPunct="1">
              <a:lnSpc>
                <a:spcPct val="90000"/>
              </a:lnSpc>
              <a:buFont typeface="Wingdings" charset="2"/>
              <a:buNone/>
            </a:pPr>
            <a:r>
              <a:rPr lang="en-US" sz="2800" i="1" dirty="0">
                <a:cs typeface="Times New Roman" pitchFamily="16" charset="0"/>
              </a:rPr>
              <a:t>!    This is important  </a:t>
            </a:r>
            <a:endParaRPr lang="en-US" sz="2800" dirty="0">
              <a:cs typeface="Times New Roman" pitchFamily="16" charset="0"/>
            </a:endParaRPr>
          </a:p>
          <a:p>
            <a:pPr eaLnBrk="1" hangingPunct="1">
              <a:lnSpc>
                <a:spcPct val="90000"/>
              </a:lnSpc>
              <a:buFont typeface="Wingdings" charset="2"/>
              <a:buNone/>
            </a:pPr>
            <a:r>
              <a:rPr lang="en-US" sz="2800" i="1" dirty="0">
                <a:cs typeface="Times New Roman" pitchFamily="16" charset="0"/>
                <a:sym typeface="Wingdings" charset="2"/>
              </a:rPr>
              <a:t></a:t>
            </a:r>
            <a:r>
              <a:rPr lang="en-US" sz="2800" i="1" dirty="0">
                <a:cs typeface="Times New Roman" pitchFamily="16" charset="0"/>
              </a:rPr>
              <a:t>  I knew that</a:t>
            </a:r>
            <a:endParaRPr lang="en-US" sz="2800" dirty="0">
              <a:cs typeface="Times New Roman" pitchFamily="16" charset="0"/>
            </a:endParaRPr>
          </a:p>
          <a:p>
            <a:pPr eaLnBrk="1" hangingPunct="1">
              <a:lnSpc>
                <a:spcPct val="90000"/>
              </a:lnSpc>
              <a:buFont typeface="Wingdings" charset="2"/>
              <a:buNone/>
            </a:pPr>
            <a:r>
              <a:rPr lang="en-US" sz="2800" i="1" dirty="0">
                <a:cs typeface="Times New Roman" pitchFamily="16" charset="0"/>
              </a:rPr>
              <a:t>x   This is different from what I thought</a:t>
            </a:r>
            <a:endParaRPr lang="en-US" sz="2800" dirty="0">
              <a:cs typeface="Times New Roman" pitchFamily="16" charset="0"/>
            </a:endParaRPr>
          </a:p>
          <a:p>
            <a:pPr eaLnBrk="1" hangingPunct="1">
              <a:lnSpc>
                <a:spcPct val="90000"/>
              </a:lnSpc>
              <a:buFont typeface="Wingdings" charset="2"/>
              <a:buNone/>
            </a:pPr>
            <a:r>
              <a:rPr lang="en-US" sz="2800" i="1" dirty="0">
                <a:cs typeface="Times New Roman" pitchFamily="16" charset="0"/>
              </a:rPr>
              <a:t>?    I don’t understand</a:t>
            </a:r>
          </a:p>
          <a:p>
            <a:pPr eaLnBrk="1" hangingPunct="1">
              <a:lnSpc>
                <a:spcPct val="90000"/>
              </a:lnSpc>
              <a:buFont typeface="Wingdings" charset="2"/>
              <a:buNone/>
            </a:pPr>
            <a:endParaRPr lang="en-US" sz="1800" dirty="0">
              <a:cs typeface="Times New Roman" pitchFamily="16" charset="0"/>
            </a:endParaRPr>
          </a:p>
          <a:p>
            <a:pPr algn="ctr" eaLnBrk="1" hangingPunct="1">
              <a:lnSpc>
                <a:spcPct val="90000"/>
              </a:lnSpc>
              <a:buFont typeface="Wingdings" charset="2"/>
              <a:buNone/>
            </a:pPr>
            <a:r>
              <a:rPr lang="en-US" dirty="0"/>
              <a:t>You don’t have to mark every sentence!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dirty="0"/>
              <a:t>Coding Example</a:t>
            </a:r>
          </a:p>
        </p:txBody>
      </p:sp>
      <p:sp>
        <p:nvSpPr>
          <p:cNvPr id="7171" name="Rectangle 3"/>
          <p:cNvSpPr>
            <a:spLocks noGrp="1" noChangeArrowheads="1"/>
          </p:cNvSpPr>
          <p:nvPr>
            <p:ph sz="quarter" idx="1"/>
          </p:nvPr>
        </p:nvSpPr>
        <p:spPr/>
        <p:txBody>
          <a:bodyPr>
            <a:normAutofit fontScale="85000" lnSpcReduction="20000"/>
          </a:bodyPr>
          <a:lstStyle/>
          <a:p>
            <a:pPr eaLnBrk="1" hangingPunct="1">
              <a:lnSpc>
                <a:spcPct val="150000"/>
              </a:lnSpc>
              <a:buFont typeface="Wingdings" charset="2"/>
              <a:buNone/>
            </a:pPr>
            <a:r>
              <a:rPr lang="en-US" sz="3600" dirty="0"/>
              <a:t>There is no single “strongest muscle in the body,” because strength can be measured in many ways. The soleus, in the leg, exerts the most force at one time. The heart comes in first for endurance. The masseter gives the most pull for its size. </a:t>
            </a:r>
          </a:p>
        </p:txBody>
      </p:sp>
      <p:sp>
        <p:nvSpPr>
          <p:cNvPr id="19460" name="Text Box 4"/>
          <p:cNvSpPr txBox="1">
            <a:spLocks noChangeArrowheads="1"/>
          </p:cNvSpPr>
          <p:nvPr/>
        </p:nvSpPr>
        <p:spPr bwMode="auto">
          <a:xfrm>
            <a:off x="5020550" y="3872375"/>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6" charset="0"/>
              </a:defRPr>
            </a:lvl1pPr>
            <a:lvl2pPr marL="742950" indent="-285750" eaLnBrk="0" hangingPunct="0">
              <a:defRPr sz="2400">
                <a:solidFill>
                  <a:schemeClr val="tx1"/>
                </a:solidFill>
                <a:latin typeface="Times New Roman" pitchFamily="16" charset="0"/>
              </a:defRPr>
            </a:lvl2pPr>
            <a:lvl3pPr marL="1143000" indent="-228600" eaLnBrk="0" hangingPunct="0">
              <a:defRPr sz="2400">
                <a:solidFill>
                  <a:schemeClr val="tx1"/>
                </a:solidFill>
                <a:latin typeface="Times New Roman" pitchFamily="16" charset="0"/>
              </a:defRPr>
            </a:lvl3pPr>
            <a:lvl4pPr marL="1600200" indent="-228600" eaLnBrk="0" hangingPunct="0">
              <a:defRPr sz="2400">
                <a:solidFill>
                  <a:schemeClr val="tx1"/>
                </a:solidFill>
                <a:latin typeface="Times New Roman" pitchFamily="16" charset="0"/>
              </a:defRPr>
            </a:lvl4pPr>
            <a:lvl5pPr marL="2057400" indent="-228600" eaLnBrk="0" hangingPunct="0">
              <a:defRPr sz="2400">
                <a:solidFill>
                  <a:schemeClr val="tx1"/>
                </a:solidFill>
                <a:latin typeface="Times New Roman" pitchFamily="16" charset="0"/>
              </a:defRPr>
            </a:lvl5pPr>
            <a:lvl6pPr marL="2514600" indent="-228600" eaLnBrk="0" fontAlgn="base" hangingPunct="0">
              <a:spcBef>
                <a:spcPct val="0"/>
              </a:spcBef>
              <a:spcAft>
                <a:spcPct val="0"/>
              </a:spcAft>
              <a:defRPr sz="2400">
                <a:solidFill>
                  <a:schemeClr val="tx1"/>
                </a:solidFill>
                <a:latin typeface="Times New Roman" pitchFamily="16" charset="0"/>
              </a:defRPr>
            </a:lvl6pPr>
            <a:lvl7pPr marL="2971800" indent="-228600" eaLnBrk="0" fontAlgn="base" hangingPunct="0">
              <a:spcBef>
                <a:spcPct val="0"/>
              </a:spcBef>
              <a:spcAft>
                <a:spcPct val="0"/>
              </a:spcAft>
              <a:defRPr sz="2400">
                <a:solidFill>
                  <a:schemeClr val="tx1"/>
                </a:solidFill>
                <a:latin typeface="Times New Roman" pitchFamily="16" charset="0"/>
              </a:defRPr>
            </a:lvl7pPr>
            <a:lvl8pPr marL="3429000" indent="-228600" eaLnBrk="0" fontAlgn="base" hangingPunct="0">
              <a:spcBef>
                <a:spcPct val="0"/>
              </a:spcBef>
              <a:spcAft>
                <a:spcPct val="0"/>
              </a:spcAft>
              <a:defRPr sz="2400">
                <a:solidFill>
                  <a:schemeClr val="tx1"/>
                </a:solidFill>
                <a:latin typeface="Times New Roman" pitchFamily="16" charset="0"/>
              </a:defRPr>
            </a:lvl8pPr>
            <a:lvl9pPr marL="3886200" indent="-228600" eaLnBrk="0" fontAlgn="base" hangingPunct="0">
              <a:spcBef>
                <a:spcPct val="0"/>
              </a:spcBef>
              <a:spcAft>
                <a:spcPct val="0"/>
              </a:spcAft>
              <a:defRPr sz="2400">
                <a:solidFill>
                  <a:schemeClr val="tx1"/>
                </a:solidFill>
                <a:latin typeface="Times New Roman" pitchFamily="16" charset="0"/>
              </a:defRPr>
            </a:lvl9pPr>
          </a:lstStyle>
          <a:p>
            <a:pPr eaLnBrk="1" hangingPunct="1">
              <a:spcBef>
                <a:spcPct val="50000"/>
              </a:spcBef>
            </a:pPr>
            <a:r>
              <a:rPr lang="en-US" b="1" dirty="0">
                <a:solidFill>
                  <a:schemeClr val="folHlink"/>
                </a:solidFill>
              </a:rPr>
              <a:t>X</a:t>
            </a:r>
          </a:p>
        </p:txBody>
      </p:sp>
      <p:sp>
        <p:nvSpPr>
          <p:cNvPr id="19461" name="Text Box 5"/>
          <p:cNvSpPr txBox="1">
            <a:spLocks noChangeArrowheads="1"/>
          </p:cNvSpPr>
          <p:nvPr/>
        </p:nvSpPr>
        <p:spPr bwMode="auto">
          <a:xfrm>
            <a:off x="6888769" y="4487280"/>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6" charset="0"/>
              </a:defRPr>
            </a:lvl1pPr>
            <a:lvl2pPr marL="742950" indent="-285750" eaLnBrk="0" hangingPunct="0">
              <a:defRPr sz="2400">
                <a:solidFill>
                  <a:schemeClr val="tx1"/>
                </a:solidFill>
                <a:latin typeface="Times New Roman" pitchFamily="16" charset="0"/>
              </a:defRPr>
            </a:lvl2pPr>
            <a:lvl3pPr marL="1143000" indent="-228600" eaLnBrk="0" hangingPunct="0">
              <a:defRPr sz="2400">
                <a:solidFill>
                  <a:schemeClr val="tx1"/>
                </a:solidFill>
                <a:latin typeface="Times New Roman" pitchFamily="16" charset="0"/>
              </a:defRPr>
            </a:lvl3pPr>
            <a:lvl4pPr marL="1600200" indent="-228600" eaLnBrk="0" hangingPunct="0">
              <a:defRPr sz="2400">
                <a:solidFill>
                  <a:schemeClr val="tx1"/>
                </a:solidFill>
                <a:latin typeface="Times New Roman" pitchFamily="16" charset="0"/>
              </a:defRPr>
            </a:lvl4pPr>
            <a:lvl5pPr marL="2057400" indent="-228600" eaLnBrk="0" hangingPunct="0">
              <a:defRPr sz="2400">
                <a:solidFill>
                  <a:schemeClr val="tx1"/>
                </a:solidFill>
                <a:latin typeface="Times New Roman" pitchFamily="16" charset="0"/>
              </a:defRPr>
            </a:lvl5pPr>
            <a:lvl6pPr marL="2514600" indent="-228600" eaLnBrk="0" fontAlgn="base" hangingPunct="0">
              <a:spcBef>
                <a:spcPct val="0"/>
              </a:spcBef>
              <a:spcAft>
                <a:spcPct val="0"/>
              </a:spcAft>
              <a:defRPr sz="2400">
                <a:solidFill>
                  <a:schemeClr val="tx1"/>
                </a:solidFill>
                <a:latin typeface="Times New Roman" pitchFamily="16" charset="0"/>
              </a:defRPr>
            </a:lvl6pPr>
            <a:lvl7pPr marL="2971800" indent="-228600" eaLnBrk="0" fontAlgn="base" hangingPunct="0">
              <a:spcBef>
                <a:spcPct val="0"/>
              </a:spcBef>
              <a:spcAft>
                <a:spcPct val="0"/>
              </a:spcAft>
              <a:defRPr sz="2400">
                <a:solidFill>
                  <a:schemeClr val="tx1"/>
                </a:solidFill>
                <a:latin typeface="Times New Roman" pitchFamily="16" charset="0"/>
              </a:defRPr>
            </a:lvl7pPr>
            <a:lvl8pPr marL="3429000" indent="-228600" eaLnBrk="0" fontAlgn="base" hangingPunct="0">
              <a:spcBef>
                <a:spcPct val="0"/>
              </a:spcBef>
              <a:spcAft>
                <a:spcPct val="0"/>
              </a:spcAft>
              <a:defRPr sz="2400">
                <a:solidFill>
                  <a:schemeClr val="tx1"/>
                </a:solidFill>
                <a:latin typeface="Times New Roman" pitchFamily="16" charset="0"/>
              </a:defRPr>
            </a:lvl8pPr>
            <a:lvl9pPr marL="3886200" indent="-228600" eaLnBrk="0" fontAlgn="base" hangingPunct="0">
              <a:spcBef>
                <a:spcPct val="0"/>
              </a:spcBef>
              <a:spcAft>
                <a:spcPct val="0"/>
              </a:spcAft>
              <a:defRPr sz="2400">
                <a:solidFill>
                  <a:schemeClr val="tx1"/>
                </a:solidFill>
                <a:latin typeface="Times New Roman" pitchFamily="16" charset="0"/>
              </a:defRPr>
            </a:lvl9pPr>
          </a:lstStyle>
          <a:p>
            <a:pPr eaLnBrk="1" hangingPunct="1"/>
            <a:r>
              <a:rPr lang="en-US" sz="3200" b="1" dirty="0">
                <a:solidFill>
                  <a:schemeClr val="folHlink"/>
                </a:solidFill>
              </a:rPr>
              <a:t>?</a:t>
            </a:r>
          </a:p>
        </p:txBody>
      </p:sp>
      <p:sp>
        <p:nvSpPr>
          <p:cNvPr id="19462" name="Text Box 6"/>
          <p:cNvSpPr txBox="1">
            <a:spLocks noChangeArrowheads="1"/>
          </p:cNvSpPr>
          <p:nvPr/>
        </p:nvSpPr>
        <p:spPr bwMode="auto">
          <a:xfrm>
            <a:off x="2917998" y="3297855"/>
            <a:ext cx="3190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6" charset="0"/>
              </a:defRPr>
            </a:lvl1pPr>
            <a:lvl2pPr marL="742950" indent="-285750" eaLnBrk="0" hangingPunct="0">
              <a:defRPr sz="2400">
                <a:solidFill>
                  <a:schemeClr val="tx1"/>
                </a:solidFill>
                <a:latin typeface="Times New Roman" pitchFamily="16" charset="0"/>
              </a:defRPr>
            </a:lvl2pPr>
            <a:lvl3pPr marL="1143000" indent="-228600" eaLnBrk="0" hangingPunct="0">
              <a:defRPr sz="2400">
                <a:solidFill>
                  <a:schemeClr val="tx1"/>
                </a:solidFill>
                <a:latin typeface="Times New Roman" pitchFamily="16" charset="0"/>
              </a:defRPr>
            </a:lvl3pPr>
            <a:lvl4pPr marL="1600200" indent="-228600" eaLnBrk="0" hangingPunct="0">
              <a:defRPr sz="2400">
                <a:solidFill>
                  <a:schemeClr val="tx1"/>
                </a:solidFill>
                <a:latin typeface="Times New Roman" pitchFamily="16" charset="0"/>
              </a:defRPr>
            </a:lvl4pPr>
            <a:lvl5pPr marL="2057400" indent="-228600" eaLnBrk="0" hangingPunct="0">
              <a:defRPr sz="2400">
                <a:solidFill>
                  <a:schemeClr val="tx1"/>
                </a:solidFill>
                <a:latin typeface="Times New Roman" pitchFamily="16" charset="0"/>
              </a:defRPr>
            </a:lvl5pPr>
            <a:lvl6pPr marL="2514600" indent="-228600" eaLnBrk="0" fontAlgn="base" hangingPunct="0">
              <a:spcBef>
                <a:spcPct val="0"/>
              </a:spcBef>
              <a:spcAft>
                <a:spcPct val="0"/>
              </a:spcAft>
              <a:defRPr sz="2400">
                <a:solidFill>
                  <a:schemeClr val="tx1"/>
                </a:solidFill>
                <a:latin typeface="Times New Roman" pitchFamily="16" charset="0"/>
              </a:defRPr>
            </a:lvl6pPr>
            <a:lvl7pPr marL="2971800" indent="-228600" eaLnBrk="0" fontAlgn="base" hangingPunct="0">
              <a:spcBef>
                <a:spcPct val="0"/>
              </a:spcBef>
              <a:spcAft>
                <a:spcPct val="0"/>
              </a:spcAft>
              <a:defRPr sz="2400">
                <a:solidFill>
                  <a:schemeClr val="tx1"/>
                </a:solidFill>
                <a:latin typeface="Times New Roman" pitchFamily="16" charset="0"/>
              </a:defRPr>
            </a:lvl7pPr>
            <a:lvl8pPr marL="3429000" indent="-228600" eaLnBrk="0" fontAlgn="base" hangingPunct="0">
              <a:spcBef>
                <a:spcPct val="0"/>
              </a:spcBef>
              <a:spcAft>
                <a:spcPct val="0"/>
              </a:spcAft>
              <a:defRPr sz="2400">
                <a:solidFill>
                  <a:schemeClr val="tx1"/>
                </a:solidFill>
                <a:latin typeface="Times New Roman" pitchFamily="16" charset="0"/>
              </a:defRPr>
            </a:lvl8pPr>
            <a:lvl9pPr marL="3886200" indent="-228600" eaLnBrk="0" fontAlgn="base" hangingPunct="0">
              <a:spcBef>
                <a:spcPct val="0"/>
              </a:spcBef>
              <a:spcAft>
                <a:spcPct val="0"/>
              </a:spcAft>
              <a:defRPr sz="2400">
                <a:solidFill>
                  <a:schemeClr val="tx1"/>
                </a:solidFill>
                <a:latin typeface="Times New Roman" pitchFamily="16" charset="0"/>
              </a:defRPr>
            </a:lvl9pPr>
          </a:lstStyle>
          <a:p>
            <a:pPr eaLnBrk="1" hangingPunct="1"/>
            <a:r>
              <a:rPr lang="en-US" sz="3200" b="1" dirty="0">
                <a:solidFill>
                  <a:schemeClr val="folHlink"/>
                </a:solidFill>
                <a:sym typeface="Wingdings 2" pitchFamily="18" charset="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62"/>
                                        </p:tgtEl>
                                        <p:attrNameLst>
                                          <p:attrName>style.visibility</p:attrName>
                                        </p:attrNameLst>
                                      </p:cBhvr>
                                      <p:to>
                                        <p:strVal val="visible"/>
                                      </p:to>
                                    </p:set>
                                    <p:anim calcmode="lin" valueType="num">
                                      <p:cBhvr additive="base">
                                        <p:cTn id="7" dur="500" fill="hold"/>
                                        <p:tgtEl>
                                          <p:spTgt spid="19462"/>
                                        </p:tgtEl>
                                        <p:attrNameLst>
                                          <p:attrName>ppt_x</p:attrName>
                                        </p:attrNameLst>
                                      </p:cBhvr>
                                      <p:tavLst>
                                        <p:tav tm="0">
                                          <p:val>
                                            <p:strVal val="#ppt_x"/>
                                          </p:val>
                                        </p:tav>
                                        <p:tav tm="100000">
                                          <p:val>
                                            <p:strVal val="#ppt_x"/>
                                          </p:val>
                                        </p:tav>
                                      </p:tavLst>
                                    </p:anim>
                                    <p:anim calcmode="lin" valueType="num">
                                      <p:cBhvr additive="base">
                                        <p:cTn id="8" dur="500" fill="hold"/>
                                        <p:tgtEl>
                                          <p:spTgt spid="194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60"/>
                                        </p:tgtEl>
                                        <p:attrNameLst>
                                          <p:attrName>style.visibility</p:attrName>
                                        </p:attrNameLst>
                                      </p:cBhvr>
                                      <p:to>
                                        <p:strVal val="visible"/>
                                      </p:to>
                                    </p:set>
                                    <p:anim calcmode="lin" valueType="num">
                                      <p:cBhvr additive="base">
                                        <p:cTn id="13" dur="500" fill="hold"/>
                                        <p:tgtEl>
                                          <p:spTgt spid="19460"/>
                                        </p:tgtEl>
                                        <p:attrNameLst>
                                          <p:attrName>ppt_x</p:attrName>
                                        </p:attrNameLst>
                                      </p:cBhvr>
                                      <p:tavLst>
                                        <p:tav tm="0">
                                          <p:val>
                                            <p:strVal val="#ppt_x"/>
                                          </p:val>
                                        </p:tav>
                                        <p:tav tm="100000">
                                          <p:val>
                                            <p:strVal val="#ppt_x"/>
                                          </p:val>
                                        </p:tav>
                                      </p:tavLst>
                                    </p:anim>
                                    <p:anim calcmode="lin" valueType="num">
                                      <p:cBhvr additive="base">
                                        <p:cTn id="14"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61"/>
                                        </p:tgtEl>
                                        <p:attrNameLst>
                                          <p:attrName>style.visibility</p:attrName>
                                        </p:attrNameLst>
                                      </p:cBhvr>
                                      <p:to>
                                        <p:strVal val="visible"/>
                                      </p:to>
                                    </p:set>
                                    <p:anim calcmode="lin" valueType="num">
                                      <p:cBhvr additive="base">
                                        <p:cTn id="19" dur="500" fill="hold"/>
                                        <p:tgtEl>
                                          <p:spTgt spid="19461"/>
                                        </p:tgtEl>
                                        <p:attrNameLst>
                                          <p:attrName>ppt_x</p:attrName>
                                        </p:attrNameLst>
                                      </p:cBhvr>
                                      <p:tavLst>
                                        <p:tav tm="0">
                                          <p:val>
                                            <p:strVal val="#ppt_x"/>
                                          </p:val>
                                        </p:tav>
                                        <p:tav tm="100000">
                                          <p:val>
                                            <p:strVal val="#ppt_x"/>
                                          </p:val>
                                        </p:tav>
                                      </p:tavLst>
                                    </p:anim>
                                    <p:anim calcmode="lin" valueType="num">
                                      <p:cBhvr additive="base">
                                        <p:cTn id="20" dur="500" fill="hold"/>
                                        <p:tgtEl>
                                          <p:spTgt spid="194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1" grpId="0"/>
      <p:bldP spid="194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86A25-1CC2-FBB1-A5C5-C6221599C23B}"/>
              </a:ext>
            </a:extLst>
          </p:cNvPr>
          <p:cNvSpPr>
            <a:spLocks noGrp="1"/>
          </p:cNvSpPr>
          <p:nvPr>
            <p:ph type="title"/>
          </p:nvPr>
        </p:nvSpPr>
        <p:spPr>
          <a:xfrm>
            <a:off x="677334" y="609600"/>
            <a:ext cx="8596668" cy="613558"/>
          </a:xfrm>
        </p:spPr>
        <p:txBody>
          <a:bodyPr>
            <a:normAutofit fontScale="90000"/>
          </a:bodyPr>
          <a:lstStyle/>
          <a:p>
            <a:r>
              <a:rPr lang="en-US" dirty="0"/>
              <a:t>Overview of Reading Procedure</a:t>
            </a:r>
          </a:p>
        </p:txBody>
      </p:sp>
      <p:sp>
        <p:nvSpPr>
          <p:cNvPr id="3" name="Content Placeholder 2">
            <a:extLst>
              <a:ext uri="{FF2B5EF4-FFF2-40B4-BE49-F238E27FC236}">
                <a16:creationId xmlns:a16="http://schemas.microsoft.com/office/drawing/2014/main" id="{05250BB9-06F9-0D8D-B051-68D1B3755A59}"/>
              </a:ext>
            </a:extLst>
          </p:cNvPr>
          <p:cNvSpPr>
            <a:spLocks noGrp="1"/>
          </p:cNvSpPr>
          <p:nvPr>
            <p:ph idx="1"/>
          </p:nvPr>
        </p:nvSpPr>
        <p:spPr>
          <a:xfrm>
            <a:off x="677333" y="1508167"/>
            <a:ext cx="9915457" cy="5153890"/>
          </a:xfrm>
        </p:spPr>
        <p:txBody>
          <a:bodyPr>
            <a:normAutofit/>
          </a:bodyPr>
          <a:lstStyle/>
          <a:p>
            <a:r>
              <a:rPr lang="en-US" sz="2400" dirty="0"/>
              <a:t>Everyone reads (quietly) and codes section 1.</a:t>
            </a:r>
          </a:p>
          <a:p>
            <a:r>
              <a:rPr lang="en-US" sz="2400" dirty="0"/>
              <a:t>Section 1 leader leads discussion.</a:t>
            </a:r>
          </a:p>
          <a:p>
            <a:endParaRPr lang="en-US" sz="2400" dirty="0"/>
          </a:p>
          <a:p>
            <a:r>
              <a:rPr lang="en-US" sz="2400" dirty="0"/>
              <a:t>Everyone reads (quietly) and codes section 2.</a:t>
            </a:r>
          </a:p>
          <a:p>
            <a:r>
              <a:rPr lang="en-US" sz="2400" dirty="0"/>
              <a:t>Section 2 leader leads discussion.</a:t>
            </a:r>
          </a:p>
          <a:p>
            <a:endParaRPr lang="en-US" sz="2400" dirty="0"/>
          </a:p>
          <a:p>
            <a:r>
              <a:rPr lang="en-US" sz="2400" dirty="0"/>
              <a:t>Everyone reads (quietly) and codes section 3.</a:t>
            </a:r>
          </a:p>
          <a:p>
            <a:r>
              <a:rPr lang="en-US" sz="2400" dirty="0"/>
              <a:t>Section 3 leader leads discussion.</a:t>
            </a:r>
          </a:p>
          <a:p>
            <a:endParaRPr lang="en-US" sz="2400" dirty="0"/>
          </a:p>
          <a:p>
            <a:r>
              <a:rPr lang="en-US" sz="2400" dirty="0"/>
              <a:t>Answer “big question” as a group.</a:t>
            </a:r>
          </a:p>
          <a:p>
            <a:endParaRPr lang="en-US" sz="2400" dirty="0"/>
          </a:p>
        </p:txBody>
      </p:sp>
    </p:spTree>
    <p:extLst>
      <p:ext uri="{BB962C8B-B14F-4D97-AF65-F5344CB8AC3E}">
        <p14:creationId xmlns:p14="http://schemas.microsoft.com/office/powerpoint/2010/main" val="2392685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676400" y="304800"/>
            <a:ext cx="8839200" cy="792162"/>
          </a:xfrm>
        </p:spPr>
        <p:txBody>
          <a:bodyPr>
            <a:normAutofit/>
          </a:bodyPr>
          <a:lstStyle/>
          <a:p>
            <a:pPr eaLnBrk="1" hangingPunct="1"/>
            <a:r>
              <a:rPr lang="en-US" dirty="0"/>
              <a:t>A Reading Group Procedure</a:t>
            </a:r>
          </a:p>
        </p:txBody>
      </p:sp>
      <p:sp>
        <p:nvSpPr>
          <p:cNvPr id="8195" name="Rectangle 3"/>
          <p:cNvSpPr>
            <a:spLocks noGrp="1" noChangeArrowheads="1"/>
          </p:cNvSpPr>
          <p:nvPr>
            <p:ph sz="quarter" idx="1"/>
          </p:nvPr>
        </p:nvSpPr>
        <p:spPr>
          <a:xfrm>
            <a:off x="403761" y="1096962"/>
            <a:ext cx="10984676" cy="5612596"/>
          </a:xfrm>
        </p:spPr>
        <p:txBody>
          <a:bodyPr>
            <a:normAutofit/>
          </a:bodyPr>
          <a:lstStyle/>
          <a:p>
            <a:pPr marL="0" indent="0">
              <a:buNone/>
            </a:pPr>
            <a:r>
              <a:rPr lang="en-US" sz="2400" dirty="0"/>
              <a:t>You are the leader for Section ______. </a:t>
            </a:r>
          </a:p>
          <a:p>
            <a:pPr marL="0" indent="0">
              <a:buNone/>
            </a:pPr>
            <a:r>
              <a:rPr lang="en-US" sz="2400" dirty="0"/>
              <a:t>What to do in your group:</a:t>
            </a:r>
          </a:p>
          <a:p>
            <a:pPr marL="457200" lvl="1" indent="0">
              <a:buNone/>
            </a:pPr>
            <a:r>
              <a:rPr lang="en-US" sz="2000" dirty="0"/>
              <a:t>(a) Everyone should </a:t>
            </a:r>
            <a:r>
              <a:rPr lang="en-US" sz="2000" b="1" dirty="0"/>
              <a:t>read the section and code</a:t>
            </a:r>
            <a:r>
              <a:rPr lang="en-US" sz="2000" dirty="0"/>
              <a:t> (mark </a:t>
            </a:r>
            <a:r>
              <a:rPr lang="en-US" sz="2000" dirty="0">
                <a:sym typeface="Wingdings" panose="05000000000000000000" pitchFamily="2" charset="2"/>
              </a:rPr>
              <a:t></a:t>
            </a:r>
            <a:r>
              <a:rPr lang="en-US" sz="2000" dirty="0"/>
              <a:t>, x, ?, !). </a:t>
            </a:r>
          </a:p>
          <a:p>
            <a:pPr marL="457200" lvl="1" indent="0">
              <a:buNone/>
            </a:pPr>
            <a:r>
              <a:rPr lang="en-US" sz="2000" dirty="0"/>
              <a:t>(b) The leader for this round </a:t>
            </a:r>
            <a:r>
              <a:rPr lang="en-US" sz="2000" b="1" dirty="0"/>
              <a:t>tells what the section was about</a:t>
            </a:r>
            <a:r>
              <a:rPr lang="en-US" sz="2000" dirty="0"/>
              <a:t>. If you’re stuck, try starting with, “What I understand so far is…”</a:t>
            </a:r>
          </a:p>
          <a:p>
            <a:pPr marL="457200" lvl="1" indent="0">
              <a:buNone/>
            </a:pPr>
            <a:r>
              <a:rPr lang="en-US" sz="2000" dirty="0"/>
              <a:t> (c) </a:t>
            </a:r>
            <a:r>
              <a:rPr lang="en-US" sz="2000" b="1" dirty="0"/>
              <a:t>Ask if anyone found something confusing</a:t>
            </a:r>
            <a:r>
              <a:rPr lang="en-US" sz="2000" dirty="0"/>
              <a:t> (marked X or ?). </a:t>
            </a:r>
          </a:p>
          <a:p>
            <a:pPr marL="914400" lvl="2" indent="0">
              <a:buNone/>
            </a:pPr>
            <a:r>
              <a:rPr lang="en-US" sz="1800" i="1" dirty="0"/>
              <a:t>The group should work together to figure out what the confusing words, sentence, or idea means.</a:t>
            </a:r>
            <a:endParaRPr lang="en-US" sz="1800" dirty="0"/>
          </a:p>
          <a:p>
            <a:pPr marL="914400" lvl="2" indent="0">
              <a:buNone/>
            </a:pPr>
            <a:r>
              <a:rPr lang="en-US" sz="1800" i="1" dirty="0"/>
              <a:t>If the group cannot make sense of it, raise your orange flag for help.</a:t>
            </a:r>
            <a:endParaRPr lang="en-US" sz="1800" dirty="0"/>
          </a:p>
          <a:p>
            <a:pPr marL="457200" lvl="1" indent="0">
              <a:buNone/>
            </a:pPr>
            <a:r>
              <a:rPr lang="en-US" sz="2000" dirty="0"/>
              <a:t>(d) </a:t>
            </a:r>
            <a:r>
              <a:rPr lang="en-US" sz="2000" b="1" dirty="0"/>
              <a:t>Turn to the next leader</a:t>
            </a:r>
            <a:r>
              <a:rPr lang="en-US" sz="2000" dirty="0"/>
              <a:t> and </a:t>
            </a:r>
            <a:r>
              <a:rPr lang="en-US" sz="2000" b="1" dirty="0"/>
              <a:t>repeat for the next section</a:t>
            </a:r>
            <a:r>
              <a:rPr lang="en-US" sz="2000" dirty="0"/>
              <a:t>.</a:t>
            </a:r>
          </a:p>
          <a:p>
            <a:pPr marL="457200" lvl="1" indent="0">
              <a:buNone/>
            </a:pPr>
            <a:r>
              <a:rPr lang="en-US" sz="2000" dirty="0"/>
              <a:t>(e) When your group has read and discussed all three sections, work together to </a:t>
            </a:r>
            <a:r>
              <a:rPr lang="en-US" sz="2000" b="1" dirty="0"/>
              <a:t>answer the Big Question</a:t>
            </a:r>
            <a:r>
              <a:rPr lang="en-US" sz="2000" dirty="0"/>
              <a:t>.</a:t>
            </a:r>
            <a:endParaRPr lang="en-US" sz="3200" dirty="0">
              <a:cs typeface="Times New Roman" pitchFamily="16"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2552C-39E5-2ED6-8A7E-75A922EC2526}"/>
              </a:ext>
            </a:extLst>
          </p:cNvPr>
          <p:cNvSpPr>
            <a:spLocks noGrp="1"/>
          </p:cNvSpPr>
          <p:nvPr>
            <p:ph type="title"/>
          </p:nvPr>
        </p:nvSpPr>
        <p:spPr/>
        <p:txBody>
          <a:bodyPr/>
          <a:lstStyle/>
          <a:p>
            <a:r>
              <a:rPr lang="en-US" dirty="0"/>
              <a:t>Thoughts on the experience of working in groups?</a:t>
            </a:r>
          </a:p>
        </p:txBody>
      </p:sp>
      <p:sp>
        <p:nvSpPr>
          <p:cNvPr id="4" name="Title 1">
            <a:extLst>
              <a:ext uri="{FF2B5EF4-FFF2-40B4-BE49-F238E27FC236}">
                <a16:creationId xmlns:a16="http://schemas.microsoft.com/office/drawing/2014/main" id="{E84A6501-CAB4-284F-3424-E619CD29B729}"/>
              </a:ext>
            </a:extLst>
          </p:cNvPr>
          <p:cNvSpPr txBox="1">
            <a:spLocks/>
          </p:cNvSpPr>
          <p:nvPr/>
        </p:nvSpPr>
        <p:spPr>
          <a:xfrm>
            <a:off x="697753" y="2768600"/>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Thoughts on the ideas in the article?</a:t>
            </a:r>
          </a:p>
        </p:txBody>
      </p:sp>
    </p:spTree>
    <p:extLst>
      <p:ext uri="{BB962C8B-B14F-4D97-AF65-F5344CB8AC3E}">
        <p14:creationId xmlns:p14="http://schemas.microsoft.com/office/powerpoint/2010/main" val="2003755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57400" y="20782"/>
            <a:ext cx="7467600" cy="1143000"/>
          </a:xfrm>
        </p:spPr>
        <p:txBody>
          <a:bodyPr/>
          <a:lstStyle/>
          <a:p>
            <a:r>
              <a:rPr lang="en-US" dirty="0"/>
              <a:t>Introducing Reading Groups</a:t>
            </a:r>
          </a:p>
        </p:txBody>
      </p:sp>
      <p:sp>
        <p:nvSpPr>
          <p:cNvPr id="5" name="Content Placeholder 4"/>
          <p:cNvSpPr>
            <a:spLocks noGrp="1"/>
          </p:cNvSpPr>
          <p:nvPr>
            <p:ph sz="quarter" idx="1"/>
          </p:nvPr>
        </p:nvSpPr>
        <p:spPr>
          <a:xfrm>
            <a:off x="301212" y="1287731"/>
            <a:ext cx="10077450" cy="5264727"/>
          </a:xfrm>
        </p:spPr>
        <p:txBody>
          <a:bodyPr>
            <a:noAutofit/>
          </a:bodyPr>
          <a:lstStyle/>
          <a:p>
            <a:r>
              <a:rPr lang="en-US" sz="2800" dirty="0"/>
              <a:t>Begin with coding. Have students code at least one text before starting reading groups. Model coding (in a think-aloud) for the class. </a:t>
            </a:r>
          </a:p>
          <a:p>
            <a:r>
              <a:rPr lang="en-US" sz="2800" dirty="0"/>
              <a:t>When you’re ready for groups:</a:t>
            </a:r>
          </a:p>
          <a:p>
            <a:pPr lvl="1"/>
            <a:r>
              <a:rPr lang="en-US" sz="2400" dirty="0"/>
              <a:t>Break your text into short sections (about 200-400 words). </a:t>
            </a:r>
          </a:p>
          <a:p>
            <a:pPr lvl="1"/>
            <a:r>
              <a:rPr lang="en-US" sz="2400" dirty="0"/>
              <a:t>Introduce the roles and procedure to the class. </a:t>
            </a:r>
          </a:p>
          <a:p>
            <a:pPr lvl="1"/>
            <a:r>
              <a:rPr lang="en-US" sz="2400" dirty="0"/>
              <a:t>Have a group come to the front to model the procedure for the first section of text.</a:t>
            </a:r>
          </a:p>
          <a:p>
            <a:pPr lvl="1"/>
            <a:r>
              <a:rPr lang="en-US" sz="2400" dirty="0"/>
              <a:t>Rest of class, in groups, does remaining sections of text. </a:t>
            </a:r>
          </a:p>
          <a:p>
            <a:pPr lvl="1"/>
            <a:r>
              <a:rPr lang="en-US" sz="2400" dirty="0"/>
              <a:t>On the first day, learning the procedure will be the focus (not the content). </a:t>
            </a:r>
          </a:p>
        </p:txBody>
      </p:sp>
    </p:spTree>
    <p:extLst>
      <p:ext uri="{BB962C8B-B14F-4D97-AF65-F5344CB8AC3E}">
        <p14:creationId xmlns:p14="http://schemas.microsoft.com/office/powerpoint/2010/main" val="2155800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Reading Group Management</a:t>
            </a:r>
          </a:p>
        </p:txBody>
      </p:sp>
      <p:sp>
        <p:nvSpPr>
          <p:cNvPr id="5" name="Content Placeholder 4"/>
          <p:cNvSpPr>
            <a:spLocks noGrp="1"/>
          </p:cNvSpPr>
          <p:nvPr>
            <p:ph sz="quarter" idx="1"/>
          </p:nvPr>
        </p:nvSpPr>
        <p:spPr>
          <a:xfrm>
            <a:off x="511078" y="1488613"/>
            <a:ext cx="10081711" cy="3880773"/>
          </a:xfrm>
        </p:spPr>
        <p:txBody>
          <a:bodyPr>
            <a:noAutofit/>
          </a:bodyPr>
          <a:lstStyle/>
          <a:p>
            <a:r>
              <a:rPr lang="en-US" sz="2800" dirty="0"/>
              <a:t>Requires active, rapid management</a:t>
            </a:r>
          </a:p>
          <a:p>
            <a:r>
              <a:rPr lang="en-US" sz="2800" dirty="0"/>
              <a:t>Provide “role notecards” for students to hold</a:t>
            </a:r>
          </a:p>
          <a:p>
            <a:r>
              <a:rPr lang="en-US" sz="2800" dirty="0"/>
              <a:t>Make it easier to participate than not to participate</a:t>
            </a:r>
          </a:p>
          <a:p>
            <a:pPr lvl="1"/>
            <a:r>
              <a:rPr lang="en-US" sz="2800" dirty="0"/>
              <a:t>Where are you in the procedure? Ok, what comes next? Who needs to do that? When I come back, I expect to see…</a:t>
            </a:r>
          </a:p>
          <a:p>
            <a:pPr lvl="1"/>
            <a:r>
              <a:rPr lang="en-US" sz="2800" dirty="0"/>
              <a:t>Remove group members who persist in not participating. They must code and answer the question individually.</a:t>
            </a:r>
          </a:p>
          <a:p>
            <a:pPr lvl="1"/>
            <a:r>
              <a:rPr lang="en-US" sz="2800" dirty="0"/>
              <a:t>Likewise, watch for students who would “take over” and do the work for the group. (Model for them.)</a:t>
            </a:r>
          </a:p>
        </p:txBody>
      </p:sp>
    </p:spTree>
    <p:extLst>
      <p:ext uri="{BB962C8B-B14F-4D97-AF65-F5344CB8AC3E}">
        <p14:creationId xmlns:p14="http://schemas.microsoft.com/office/powerpoint/2010/main" val="3083153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2" name="Group 34">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6" name="Straight Connector 35">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8"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Isosceles Triangle 39">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4" name="Isosceles Triangle 43">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Isosceles Triangle 44">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63" name="Rectangle 46">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48">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50" name="Straight Connector 49">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1"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3" name="Isosceles Triangle 52">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5"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Isosceles Triangle 56">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8" name="Isosceles Triangle 57">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65" name="Rectangle 59">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 letter&#10;&#10;Description automatically generated">
            <a:extLst>
              <a:ext uri="{FF2B5EF4-FFF2-40B4-BE49-F238E27FC236}">
                <a16:creationId xmlns:a16="http://schemas.microsoft.com/office/drawing/2014/main" id="{0E24C595-8B1A-9F91-47F1-E13E1EDB12F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647" b="12353"/>
          <a:stretch/>
        </p:blipFill>
        <p:spPr>
          <a:xfrm>
            <a:off x="1216957" y="641268"/>
            <a:ext cx="9832726" cy="5530908"/>
          </a:xfrm>
          <a:prstGeom prst="rect">
            <a:avLst/>
          </a:prstGeom>
        </p:spPr>
      </p:pic>
    </p:spTree>
    <p:extLst>
      <p:ext uri="{BB962C8B-B14F-4D97-AF65-F5344CB8AC3E}">
        <p14:creationId xmlns:p14="http://schemas.microsoft.com/office/powerpoint/2010/main" val="273658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BF994-E18F-4ECE-9211-DCD973900463}"/>
              </a:ext>
            </a:extLst>
          </p:cNvPr>
          <p:cNvSpPr>
            <a:spLocks noGrp="1"/>
          </p:cNvSpPr>
          <p:nvPr>
            <p:ph type="title"/>
          </p:nvPr>
        </p:nvSpPr>
        <p:spPr>
          <a:xfrm>
            <a:off x="677334" y="538348"/>
            <a:ext cx="8596668" cy="1320800"/>
          </a:xfrm>
        </p:spPr>
        <p:txBody>
          <a:bodyPr/>
          <a:lstStyle/>
          <a:p>
            <a:r>
              <a:rPr lang="en-US" dirty="0"/>
              <a:t>Variations on the Procedure (pick one and stick with it for awhile)</a:t>
            </a:r>
          </a:p>
        </p:txBody>
      </p:sp>
      <p:sp>
        <p:nvSpPr>
          <p:cNvPr id="3" name="Content Placeholder 2">
            <a:extLst>
              <a:ext uri="{FF2B5EF4-FFF2-40B4-BE49-F238E27FC236}">
                <a16:creationId xmlns:a16="http://schemas.microsoft.com/office/drawing/2014/main" id="{BFAF4A6A-DD90-B224-3609-83509A8C3D6A}"/>
              </a:ext>
            </a:extLst>
          </p:cNvPr>
          <p:cNvSpPr>
            <a:spLocks noGrp="1"/>
          </p:cNvSpPr>
          <p:nvPr>
            <p:ph idx="1"/>
          </p:nvPr>
        </p:nvSpPr>
        <p:spPr>
          <a:xfrm>
            <a:off x="677334" y="2172465"/>
            <a:ext cx="8596668" cy="3880773"/>
          </a:xfrm>
        </p:spPr>
        <p:txBody>
          <a:bodyPr>
            <a:normAutofit/>
          </a:bodyPr>
          <a:lstStyle/>
          <a:p>
            <a:r>
              <a:rPr lang="en-US" sz="2800" dirty="0"/>
              <a:t>Ask: What ideas in the section were interesting, surprising, or bothersome?</a:t>
            </a:r>
          </a:p>
          <a:p>
            <a:r>
              <a:rPr lang="en-US" sz="2800" dirty="0"/>
              <a:t>Ask: Is there anything else from this section we should discuss?</a:t>
            </a:r>
          </a:p>
          <a:p>
            <a:r>
              <a:rPr lang="en-US" sz="2800" dirty="0"/>
              <a:t>Ask: Can anyone add something to my summary? (or could leave out the summary and instead add the “interesting, surprising, bothersome” question after the group sorts out any difficulties)</a:t>
            </a:r>
          </a:p>
          <a:p>
            <a:endParaRPr lang="en-US" sz="2800" dirty="0"/>
          </a:p>
        </p:txBody>
      </p:sp>
    </p:spTree>
    <p:extLst>
      <p:ext uri="{BB962C8B-B14F-4D97-AF65-F5344CB8AC3E}">
        <p14:creationId xmlns:p14="http://schemas.microsoft.com/office/powerpoint/2010/main" val="2737164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Interacting on Reading Strategies</a:t>
            </a:r>
          </a:p>
        </p:txBody>
      </p:sp>
      <p:sp>
        <p:nvSpPr>
          <p:cNvPr id="4" name="Content Placeholder 3"/>
          <p:cNvSpPr>
            <a:spLocks noGrp="1"/>
          </p:cNvSpPr>
          <p:nvPr>
            <p:ph sz="quarter" idx="1"/>
          </p:nvPr>
        </p:nvSpPr>
        <p:spPr>
          <a:xfrm>
            <a:off x="439387" y="1543793"/>
            <a:ext cx="9915896" cy="5314208"/>
          </a:xfrm>
        </p:spPr>
        <p:txBody>
          <a:bodyPr>
            <a:normAutofit/>
          </a:bodyPr>
          <a:lstStyle/>
          <a:p>
            <a:pPr marL="0" indent="0">
              <a:buNone/>
            </a:pPr>
            <a:r>
              <a:rPr lang="en-US" sz="2800" dirty="0"/>
              <a:t>Join in with groups that are going well and those that are struggling.</a:t>
            </a:r>
          </a:p>
          <a:p>
            <a:pPr>
              <a:buFont typeface="Arial" panose="020B0604020202020204" pitchFamily="34" charset="0"/>
              <a:buChar char="•"/>
            </a:pPr>
            <a:r>
              <a:rPr lang="en-US" sz="2800" dirty="0"/>
              <a:t>What exactly is confusing you? </a:t>
            </a:r>
            <a:r>
              <a:rPr lang="en-US" sz="2800" i="1" dirty="0"/>
              <a:t>(If “everything,” walk them through the section to pinpoint the problem.)</a:t>
            </a:r>
          </a:p>
          <a:p>
            <a:pPr>
              <a:buFont typeface="Arial" panose="020B0604020202020204" pitchFamily="34" charset="0"/>
              <a:buChar char="•"/>
            </a:pPr>
            <a:r>
              <a:rPr lang="en-US" sz="2800" dirty="0"/>
              <a:t>How did you figure that out?</a:t>
            </a:r>
          </a:p>
          <a:p>
            <a:pPr>
              <a:buFont typeface="Arial" panose="020B0604020202020204" pitchFamily="34" charset="0"/>
              <a:buChar char="•"/>
            </a:pPr>
            <a:r>
              <a:rPr lang="en-US" sz="2800" dirty="0"/>
              <a:t>What can you tell about that word? Is that enough? (Provide background knowledge if needed)</a:t>
            </a:r>
          </a:p>
          <a:p>
            <a:pPr>
              <a:buFont typeface="Arial" panose="020B0604020202020204" pitchFamily="34" charset="0"/>
              <a:buChar char="•"/>
            </a:pPr>
            <a:r>
              <a:rPr lang="en-US" sz="2800" dirty="0"/>
              <a:t>What can you tell from that diagram that you didn’t get from the words?</a:t>
            </a:r>
          </a:p>
          <a:p>
            <a:pPr>
              <a:buFont typeface="Arial" panose="020B0604020202020204" pitchFamily="34" charset="0"/>
              <a:buChar char="•"/>
            </a:pPr>
            <a:r>
              <a:rPr lang="en-US" sz="2800" dirty="0"/>
              <a:t>I wonder if re-reading this section would help.</a:t>
            </a:r>
          </a:p>
        </p:txBody>
      </p:sp>
    </p:spTree>
    <p:extLst>
      <p:ext uri="{BB962C8B-B14F-4D97-AF65-F5344CB8AC3E}">
        <p14:creationId xmlns:p14="http://schemas.microsoft.com/office/powerpoint/2010/main" val="1229958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Gets Easier!</a:t>
            </a:r>
          </a:p>
        </p:txBody>
      </p:sp>
      <p:sp>
        <p:nvSpPr>
          <p:cNvPr id="3" name="Content Placeholder 2"/>
          <p:cNvSpPr>
            <a:spLocks noGrp="1"/>
          </p:cNvSpPr>
          <p:nvPr>
            <p:ph sz="quarter" idx="1"/>
          </p:nvPr>
        </p:nvSpPr>
        <p:spPr>
          <a:xfrm>
            <a:off x="677334" y="1626200"/>
            <a:ext cx="8596668" cy="3880773"/>
          </a:xfrm>
        </p:spPr>
        <p:txBody>
          <a:bodyPr>
            <a:normAutofit lnSpcReduction="10000"/>
          </a:bodyPr>
          <a:lstStyle/>
          <a:p>
            <a:r>
              <a:rPr lang="en-US" sz="2800" dirty="0"/>
              <a:t>It may take several tries for your students to become comfortable with the procedure and be able to focus more deeply on the content.</a:t>
            </a:r>
          </a:p>
          <a:p>
            <a:r>
              <a:rPr lang="en-US" sz="2800" dirty="0"/>
              <a:t>You will get more comfortable (and skilled!) and interacting with the groups in a way that guides reading skills.</a:t>
            </a:r>
          </a:p>
          <a:p>
            <a:r>
              <a:rPr lang="en-US" sz="2800" dirty="0"/>
              <a:t>Remember, this has the power to </a:t>
            </a:r>
            <a:r>
              <a:rPr lang="en-US" sz="2800" i="1" dirty="0"/>
              <a:t>transform </a:t>
            </a:r>
            <a:r>
              <a:rPr lang="en-US" sz="2800" dirty="0"/>
              <a:t>how your students interact with academic text. It’s worth the energy expended to get going.</a:t>
            </a:r>
          </a:p>
        </p:txBody>
      </p:sp>
    </p:spTree>
    <p:extLst>
      <p:ext uri="{BB962C8B-B14F-4D97-AF65-F5344CB8AC3E}">
        <p14:creationId xmlns:p14="http://schemas.microsoft.com/office/powerpoint/2010/main" val="1811236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7C4AC-3066-63C1-A9C5-A15F0A8B02D1}"/>
              </a:ext>
            </a:extLst>
          </p:cNvPr>
          <p:cNvSpPr>
            <a:spLocks noGrp="1"/>
          </p:cNvSpPr>
          <p:nvPr>
            <p:ph type="title"/>
          </p:nvPr>
        </p:nvSpPr>
        <p:spPr>
          <a:xfrm>
            <a:off x="1077467" y="446762"/>
            <a:ext cx="8529995" cy="1118992"/>
          </a:xfrm>
        </p:spPr>
        <p:txBody>
          <a:bodyPr>
            <a:normAutofit fontScale="90000"/>
          </a:bodyPr>
          <a:lstStyle/>
          <a:p>
            <a:r>
              <a:rPr lang="en-US" dirty="0"/>
              <a:t>Reflection Point 1</a:t>
            </a:r>
            <a:br>
              <a:rPr lang="en-US" dirty="0"/>
            </a:br>
            <a:br>
              <a:rPr lang="en-US" dirty="0"/>
            </a:br>
            <a:r>
              <a:rPr lang="en-US" dirty="0"/>
              <a:t>Jot your thinking at this point. Consider questions such as:</a:t>
            </a:r>
          </a:p>
        </p:txBody>
      </p:sp>
      <p:sp>
        <p:nvSpPr>
          <p:cNvPr id="11" name="Content Placeholder 8">
            <a:extLst>
              <a:ext uri="{FF2B5EF4-FFF2-40B4-BE49-F238E27FC236}">
                <a16:creationId xmlns:a16="http://schemas.microsoft.com/office/drawing/2014/main" id="{039C6803-1DDA-8DA8-8AED-929D19FF6765}"/>
              </a:ext>
            </a:extLst>
          </p:cNvPr>
          <p:cNvSpPr>
            <a:spLocks noGrp="1"/>
          </p:cNvSpPr>
          <p:nvPr>
            <p:ph idx="1"/>
          </p:nvPr>
        </p:nvSpPr>
        <p:spPr>
          <a:xfrm>
            <a:off x="1021099" y="2716460"/>
            <a:ext cx="8642730" cy="3079208"/>
          </a:xfrm>
        </p:spPr>
        <p:txBody>
          <a:bodyPr>
            <a:normAutofit fontScale="85000" lnSpcReduction="10000"/>
          </a:bodyPr>
          <a:lstStyle/>
          <a:p>
            <a:r>
              <a:rPr lang="en-US" sz="2800" dirty="0"/>
              <a:t>What part of what we’ve been doing/ talking about makes sense to you?</a:t>
            </a:r>
          </a:p>
          <a:p>
            <a:r>
              <a:rPr lang="en-US" sz="2800" dirty="0"/>
              <a:t>What ideas for your own class do you have now?</a:t>
            </a:r>
          </a:p>
          <a:p>
            <a:r>
              <a:rPr lang="en-US" sz="2800" dirty="0"/>
              <a:t>What do you disagree with or what would you do differently?</a:t>
            </a:r>
          </a:p>
          <a:p>
            <a:r>
              <a:rPr lang="en-US" sz="2800" dirty="0"/>
              <a:t>What thoughts do you just need to get out of your head?</a:t>
            </a:r>
          </a:p>
          <a:p>
            <a:r>
              <a:rPr lang="en-US" sz="2800" dirty="0"/>
              <a:t>What questions do you have?</a:t>
            </a:r>
          </a:p>
        </p:txBody>
      </p:sp>
      <p:sp>
        <p:nvSpPr>
          <p:cNvPr id="7" name="TextBox 6">
            <a:extLst>
              <a:ext uri="{FF2B5EF4-FFF2-40B4-BE49-F238E27FC236}">
                <a16:creationId xmlns:a16="http://schemas.microsoft.com/office/drawing/2014/main" id="{89E427B3-D614-E234-AD6E-D013C0267F61}"/>
              </a:ext>
            </a:extLst>
          </p:cNvPr>
          <p:cNvSpPr txBox="1"/>
          <p:nvPr/>
        </p:nvSpPr>
        <p:spPr>
          <a:xfrm>
            <a:off x="3519814" y="5912285"/>
            <a:ext cx="6200383" cy="369332"/>
          </a:xfrm>
          <a:prstGeom prst="rect">
            <a:avLst/>
          </a:prstGeom>
          <a:noFill/>
        </p:spPr>
        <p:txBody>
          <a:bodyPr wrap="square" rtlCol="0">
            <a:spAutoFit/>
          </a:bodyPr>
          <a:lstStyle/>
          <a:p>
            <a:r>
              <a:rPr lang="en-US" dirty="0"/>
              <a:t>Would anyone like to share any thoughts or questions?</a:t>
            </a:r>
          </a:p>
        </p:txBody>
      </p:sp>
    </p:spTree>
    <p:extLst>
      <p:ext uri="{BB962C8B-B14F-4D97-AF65-F5344CB8AC3E}">
        <p14:creationId xmlns:p14="http://schemas.microsoft.com/office/powerpoint/2010/main" val="40589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8626A-358B-45EF-B74C-677BA03B5127}"/>
              </a:ext>
            </a:extLst>
          </p:cNvPr>
          <p:cNvSpPr>
            <a:spLocks noGrp="1"/>
          </p:cNvSpPr>
          <p:nvPr>
            <p:ph type="title"/>
          </p:nvPr>
        </p:nvSpPr>
        <p:spPr/>
        <p:txBody>
          <a:bodyPr/>
          <a:lstStyle/>
          <a:p>
            <a:r>
              <a:rPr lang="en-US" dirty="0"/>
              <a:t> </a:t>
            </a:r>
          </a:p>
        </p:txBody>
      </p:sp>
      <p:sp>
        <p:nvSpPr>
          <p:cNvPr id="5" name="Text Placeholder 4">
            <a:extLst>
              <a:ext uri="{FF2B5EF4-FFF2-40B4-BE49-F238E27FC236}">
                <a16:creationId xmlns:a16="http://schemas.microsoft.com/office/drawing/2014/main" id="{E3C5C312-804E-4A15-A934-1B73B69C8019}"/>
              </a:ext>
            </a:extLst>
          </p:cNvPr>
          <p:cNvSpPr>
            <a:spLocks noGrp="1"/>
          </p:cNvSpPr>
          <p:nvPr>
            <p:ph type="body" idx="1"/>
          </p:nvPr>
        </p:nvSpPr>
        <p:spPr>
          <a:xfrm>
            <a:off x="600325" y="1065427"/>
            <a:ext cx="10515600" cy="1500187"/>
          </a:xfrm>
        </p:spPr>
        <p:txBody>
          <a:bodyPr>
            <a:normAutofit/>
          </a:bodyPr>
          <a:lstStyle/>
          <a:p>
            <a:r>
              <a:rPr lang="en-US" sz="4800" dirty="0">
                <a:solidFill>
                  <a:schemeClr val="tx1"/>
                </a:solidFill>
              </a:rPr>
              <a:t>Dig Deeper: Writing</a:t>
            </a:r>
          </a:p>
        </p:txBody>
      </p:sp>
      <p:pic>
        <p:nvPicPr>
          <p:cNvPr id="7" name="Picture 6" descr="A close up of a logo&#10;&#10;Description automatically generated">
            <a:extLst>
              <a:ext uri="{FF2B5EF4-FFF2-40B4-BE49-F238E27FC236}">
                <a16:creationId xmlns:a16="http://schemas.microsoft.com/office/drawing/2014/main" id="{61813824-8364-404A-A60F-32C20EDDA2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0394" y="464632"/>
            <a:ext cx="6188581" cy="6393368"/>
          </a:xfrm>
          <a:prstGeom prst="rect">
            <a:avLst/>
          </a:prstGeom>
        </p:spPr>
      </p:pic>
    </p:spTree>
    <p:extLst>
      <p:ext uri="{BB962C8B-B14F-4D97-AF65-F5344CB8AC3E}">
        <p14:creationId xmlns:p14="http://schemas.microsoft.com/office/powerpoint/2010/main" val="3494585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688" y="239931"/>
            <a:ext cx="10058400" cy="1450757"/>
          </a:xfrm>
        </p:spPr>
        <p:txBody>
          <a:bodyPr/>
          <a:lstStyle/>
          <a:p>
            <a:r>
              <a:rPr lang="en-US" dirty="0"/>
              <a:t>Classroom writing falls on a spectrum.</a:t>
            </a:r>
          </a:p>
        </p:txBody>
      </p:sp>
      <p:sp>
        <p:nvSpPr>
          <p:cNvPr id="4" name="Text Placeholder 3"/>
          <p:cNvSpPr>
            <a:spLocks noGrp="1"/>
          </p:cNvSpPr>
          <p:nvPr>
            <p:ph type="body" idx="1"/>
          </p:nvPr>
        </p:nvSpPr>
        <p:spPr>
          <a:xfrm>
            <a:off x="707970" y="1278732"/>
            <a:ext cx="5157787" cy="823912"/>
          </a:xfrm>
        </p:spPr>
        <p:txBody>
          <a:bodyPr/>
          <a:lstStyle/>
          <a:p>
            <a:r>
              <a:rPr lang="en-US" dirty="0"/>
              <a:t>Writing to Learn (exploratory)</a:t>
            </a:r>
          </a:p>
        </p:txBody>
      </p:sp>
      <p:graphicFrame>
        <p:nvGraphicFramePr>
          <p:cNvPr id="7" name="Content Placeholder 6"/>
          <p:cNvGraphicFramePr>
            <a:graphicFrameLocks noGrp="1"/>
          </p:cNvGraphicFramePr>
          <p:nvPr>
            <p:ph sz="half" idx="2"/>
          </p:nvPr>
        </p:nvGraphicFramePr>
        <p:xfrm>
          <a:off x="0" y="2434106"/>
          <a:ext cx="5495299" cy="42063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p:cNvSpPr>
            <a:spLocks noGrp="1"/>
          </p:cNvSpPr>
          <p:nvPr>
            <p:ph type="body" sz="quarter" idx="3"/>
          </p:nvPr>
        </p:nvSpPr>
        <p:spPr>
          <a:xfrm>
            <a:off x="6213475" y="1278732"/>
            <a:ext cx="5183188" cy="823912"/>
          </a:xfrm>
        </p:spPr>
        <p:txBody>
          <a:bodyPr/>
          <a:lstStyle/>
          <a:p>
            <a:r>
              <a:rPr lang="en-US" dirty="0"/>
              <a:t>Writing for a Finished Product</a:t>
            </a:r>
          </a:p>
        </p:txBody>
      </p:sp>
      <p:graphicFrame>
        <p:nvGraphicFramePr>
          <p:cNvPr id="8" name="Content Placeholder 7"/>
          <p:cNvGraphicFramePr>
            <a:graphicFrameLocks noGrp="1"/>
          </p:cNvGraphicFramePr>
          <p:nvPr>
            <p:ph sz="quarter" idx="4"/>
          </p:nvPr>
        </p:nvGraphicFramePr>
        <p:xfrm>
          <a:off x="5518039" y="2102644"/>
          <a:ext cx="5008563" cy="258391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9" name="Content Placeholder 7"/>
          <p:cNvGraphicFramePr>
            <a:graphicFrameLocks/>
          </p:cNvGraphicFramePr>
          <p:nvPr/>
        </p:nvGraphicFramePr>
        <p:xfrm>
          <a:off x="6868174" y="4058086"/>
          <a:ext cx="5008563" cy="258391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cxnSp>
        <p:nvCxnSpPr>
          <p:cNvPr id="11" name="Straight Arrow Connector 10"/>
          <p:cNvCxnSpPr/>
          <p:nvPr/>
        </p:nvCxnSpPr>
        <p:spPr>
          <a:xfrm>
            <a:off x="4879751" y="1828910"/>
            <a:ext cx="1342623" cy="12879"/>
          </a:xfrm>
          <a:prstGeom prst="straightConnector1">
            <a:avLst/>
          </a:prstGeom>
          <a:ln w="38100">
            <a:headEnd type="triangle"/>
            <a:tailEnd type="triangle"/>
          </a:ln>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a:off x="5200638" y="2553917"/>
            <a:ext cx="0" cy="3966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0560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50CE-729C-442B-BA0A-8236D0E211FF}"/>
              </a:ext>
            </a:extLst>
          </p:cNvPr>
          <p:cNvSpPr>
            <a:spLocks noGrp="1"/>
          </p:cNvSpPr>
          <p:nvPr>
            <p:ph type="title"/>
          </p:nvPr>
        </p:nvSpPr>
        <p:spPr/>
        <p:txBody>
          <a:bodyPr/>
          <a:lstStyle/>
          <a:p>
            <a:r>
              <a:rPr lang="en-US" dirty="0"/>
              <a:t>Raise your hand if you have ever…</a:t>
            </a:r>
          </a:p>
        </p:txBody>
      </p:sp>
      <p:sp>
        <p:nvSpPr>
          <p:cNvPr id="4" name="Content Placeholder 3">
            <a:extLst>
              <a:ext uri="{FF2B5EF4-FFF2-40B4-BE49-F238E27FC236}">
                <a16:creationId xmlns:a16="http://schemas.microsoft.com/office/drawing/2014/main" id="{E926474F-2645-4ABD-96BC-310497FA4B77}"/>
              </a:ext>
            </a:extLst>
          </p:cNvPr>
          <p:cNvSpPr>
            <a:spLocks noGrp="1"/>
          </p:cNvSpPr>
          <p:nvPr>
            <p:ph idx="1"/>
          </p:nvPr>
        </p:nvSpPr>
        <p:spPr/>
        <p:txBody>
          <a:bodyPr>
            <a:normAutofit fontScale="92500" lnSpcReduction="20000"/>
          </a:bodyPr>
          <a:lstStyle/>
          <a:p>
            <a:r>
              <a:rPr lang="en-US" sz="3600" dirty="0"/>
              <a:t>Put off answering an email that was going to require a lot of thought?</a:t>
            </a:r>
          </a:p>
          <a:p>
            <a:r>
              <a:rPr lang="en-US" sz="3600" dirty="0"/>
              <a:t>Failed to write a thank-you note you knew you should write?</a:t>
            </a:r>
          </a:p>
          <a:p>
            <a:r>
              <a:rPr lang="en-US" sz="3600" dirty="0"/>
              <a:t>Started to keep a journal but then it petered out?</a:t>
            </a:r>
          </a:p>
          <a:p>
            <a:r>
              <a:rPr lang="en-US" sz="3600" dirty="0"/>
              <a:t>Procrastinated in writing up a report on something that you needed to get done?</a:t>
            </a:r>
          </a:p>
          <a:p>
            <a:endParaRPr lang="en-US" sz="2400" dirty="0"/>
          </a:p>
        </p:txBody>
      </p:sp>
      <p:sp>
        <p:nvSpPr>
          <p:cNvPr id="5" name="TextBox 4">
            <a:extLst>
              <a:ext uri="{FF2B5EF4-FFF2-40B4-BE49-F238E27FC236}">
                <a16:creationId xmlns:a16="http://schemas.microsoft.com/office/drawing/2014/main" id="{BCEEF3C9-0C74-40D1-9BD9-26F08F0AE2DB}"/>
              </a:ext>
            </a:extLst>
          </p:cNvPr>
          <p:cNvSpPr txBox="1"/>
          <p:nvPr/>
        </p:nvSpPr>
        <p:spPr>
          <a:xfrm>
            <a:off x="7574826" y="5853797"/>
            <a:ext cx="4187300" cy="646331"/>
          </a:xfrm>
          <a:prstGeom prst="rect">
            <a:avLst/>
          </a:prstGeom>
          <a:noFill/>
        </p:spPr>
        <p:txBody>
          <a:bodyPr wrap="none" rtlCol="0">
            <a:spAutoFit/>
          </a:bodyPr>
          <a:lstStyle/>
          <a:p>
            <a:r>
              <a:rPr lang="en-US" sz="3600" dirty="0"/>
              <a:t>Writing is hard work. </a:t>
            </a:r>
          </a:p>
        </p:txBody>
      </p:sp>
    </p:spTree>
    <p:extLst>
      <p:ext uri="{BB962C8B-B14F-4D97-AF65-F5344CB8AC3E}">
        <p14:creationId xmlns:p14="http://schemas.microsoft.com/office/powerpoint/2010/main" val="385492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683F6-55EB-4FA7-AE16-9F6393B3DCFD}"/>
              </a:ext>
            </a:extLst>
          </p:cNvPr>
          <p:cNvSpPr>
            <a:spLocks noGrp="1"/>
          </p:cNvSpPr>
          <p:nvPr>
            <p:ph type="title"/>
          </p:nvPr>
        </p:nvSpPr>
        <p:spPr>
          <a:xfrm>
            <a:off x="3047143" y="1854878"/>
            <a:ext cx="10515600" cy="1325563"/>
          </a:xfrm>
        </p:spPr>
        <p:txBody>
          <a:bodyPr/>
          <a:lstStyle/>
          <a:p>
            <a:pPr algn="ctr"/>
            <a:r>
              <a:rPr lang="en-US" dirty="0"/>
              <a:t>It’s easier if you have </a:t>
            </a:r>
            <a:br>
              <a:rPr lang="en-US" dirty="0"/>
            </a:br>
            <a:r>
              <a:rPr lang="en-US" b="1" dirty="0"/>
              <a:t>something you want to say</a:t>
            </a:r>
            <a:r>
              <a:rPr lang="en-US" dirty="0"/>
              <a:t>.</a:t>
            </a:r>
          </a:p>
        </p:txBody>
      </p:sp>
      <p:pic>
        <p:nvPicPr>
          <p:cNvPr id="4" name="Content Placeholder 3">
            <a:extLst>
              <a:ext uri="{FF2B5EF4-FFF2-40B4-BE49-F238E27FC236}">
                <a16:creationId xmlns:a16="http://schemas.microsoft.com/office/drawing/2014/main" id="{CBA27039-E4B6-49B4-8EC6-9215F7BF73F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380144"/>
            <a:ext cx="11383544" cy="6320607"/>
          </a:xfrm>
          <a:prstGeom prst="rect">
            <a:avLst/>
          </a:prstGeom>
        </p:spPr>
      </p:pic>
    </p:spTree>
    <p:extLst>
      <p:ext uri="{BB962C8B-B14F-4D97-AF65-F5344CB8AC3E}">
        <p14:creationId xmlns:p14="http://schemas.microsoft.com/office/powerpoint/2010/main" val="6499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1+#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683F6-55EB-4FA7-AE16-9F6393B3DCFD}"/>
              </a:ext>
            </a:extLst>
          </p:cNvPr>
          <p:cNvSpPr>
            <a:spLocks noGrp="1"/>
          </p:cNvSpPr>
          <p:nvPr>
            <p:ph type="title"/>
          </p:nvPr>
        </p:nvSpPr>
        <p:spPr>
          <a:xfrm>
            <a:off x="457200" y="2322576"/>
            <a:ext cx="9436608" cy="2680208"/>
          </a:xfrm>
        </p:spPr>
        <p:txBody>
          <a:bodyPr>
            <a:normAutofit/>
          </a:bodyPr>
          <a:lstStyle/>
          <a:p>
            <a:pPr algn="ctr"/>
            <a:r>
              <a:rPr lang="en-US" sz="4400" dirty="0"/>
              <a:t>The more time you spend helping students prepare to write, the better your results will be.</a:t>
            </a:r>
          </a:p>
        </p:txBody>
      </p:sp>
    </p:spTree>
    <p:extLst>
      <p:ext uri="{BB962C8B-B14F-4D97-AF65-F5344CB8AC3E}">
        <p14:creationId xmlns:p14="http://schemas.microsoft.com/office/powerpoint/2010/main" val="24634000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4" name="Straight Connector 43">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6"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Isosceles Triangle 47">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Isosceles Triangle 51">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3" name="Isosceles Triangle 52">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289C48F9-2D00-4530-88F6-D5595207EEB3}"/>
              </a:ext>
            </a:extLst>
          </p:cNvPr>
          <p:cNvSpPr>
            <a:spLocks noGrp="1"/>
          </p:cNvSpPr>
          <p:nvPr>
            <p:ph type="title"/>
          </p:nvPr>
        </p:nvSpPr>
        <p:spPr>
          <a:xfrm>
            <a:off x="6094855" y="1261331"/>
            <a:ext cx="3497565" cy="3002662"/>
          </a:xfrm>
        </p:spPr>
        <p:txBody>
          <a:bodyPr vert="horz" lIns="91440" tIns="45720" rIns="91440" bIns="45720" rtlCol="0" anchor="b">
            <a:normAutofit/>
          </a:bodyPr>
          <a:lstStyle/>
          <a:p>
            <a:r>
              <a:rPr lang="en-US" sz="4400" kern="1200">
                <a:solidFill>
                  <a:schemeClr val="accent1"/>
                </a:solidFill>
                <a:latin typeface="+mj-lt"/>
                <a:ea typeface="+mj-ea"/>
                <a:cs typeface="+mj-cs"/>
              </a:rPr>
              <a:t>Biology Sample Lesson: Fish for Dinner?</a:t>
            </a:r>
          </a:p>
        </p:txBody>
      </p:sp>
      <p:sp>
        <p:nvSpPr>
          <p:cNvPr id="55" name="Isosceles Triangle 54">
            <a:extLst>
              <a:ext uri="{FF2B5EF4-FFF2-40B4-BE49-F238E27FC236}">
                <a16:creationId xmlns:a16="http://schemas.microsoft.com/office/drawing/2014/main" id="{AA330523-F25B-4007-B3E5-ABB5637D1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Close-up view of grilled sardine fishes served in oil with baked potatoes">
            <a:extLst>
              <a:ext uri="{FF2B5EF4-FFF2-40B4-BE49-F238E27FC236}">
                <a16:creationId xmlns:a16="http://schemas.microsoft.com/office/drawing/2014/main" id="{DE2964E7-EB3B-2BCA-D3D1-6B1D6D83DFAD}"/>
              </a:ext>
            </a:extLst>
          </p:cNvPr>
          <p:cNvPicPr>
            <a:picLocks noChangeAspect="1"/>
          </p:cNvPicPr>
          <p:nvPr/>
        </p:nvPicPr>
        <p:blipFill rotWithShape="1">
          <a:blip r:embed="rId3">
            <a:extLst>
              <a:ext uri="{28A0092B-C50C-407E-A947-70E740481C1C}">
                <a14:useLocalDpi xmlns:a14="http://schemas.microsoft.com/office/drawing/2010/main" val="0"/>
              </a:ext>
            </a:extLst>
          </a:blip>
          <a:srcRect l="-10650" t="-3902" r="40814" b="12992"/>
          <a:stretch/>
        </p:blipFill>
        <p:spPr>
          <a:xfrm>
            <a:off x="888603" y="1313575"/>
            <a:ext cx="4887354" cy="4230850"/>
          </a:xfrm>
          <a:prstGeom prst="rect">
            <a:avLst/>
          </a:prstGeom>
        </p:spPr>
      </p:pic>
    </p:spTree>
    <p:extLst>
      <p:ext uri="{BB962C8B-B14F-4D97-AF65-F5344CB8AC3E}">
        <p14:creationId xmlns:p14="http://schemas.microsoft.com/office/powerpoint/2010/main" val="933366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Table&#10;&#10;Description automatically generated">
            <a:extLst>
              <a:ext uri="{FF2B5EF4-FFF2-40B4-BE49-F238E27FC236}">
                <a16:creationId xmlns:a16="http://schemas.microsoft.com/office/drawing/2014/main" id="{7C68D66E-A778-4198-A939-0D0B9BD071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5568" y="918546"/>
            <a:ext cx="7719898" cy="4979334"/>
          </a:xfrm>
          <a:prstGeom prst="rect">
            <a:avLst/>
          </a:prstGeom>
        </p:spPr>
      </p:pic>
    </p:spTree>
    <p:extLst>
      <p:ext uri="{BB962C8B-B14F-4D97-AF65-F5344CB8AC3E}">
        <p14:creationId xmlns:p14="http://schemas.microsoft.com/office/powerpoint/2010/main" val="1094988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4E59A-7255-423F-8194-C08727AFCA1E}"/>
              </a:ext>
            </a:extLst>
          </p:cNvPr>
          <p:cNvSpPr>
            <a:spLocks noGrp="1"/>
          </p:cNvSpPr>
          <p:nvPr>
            <p:ph type="title"/>
          </p:nvPr>
        </p:nvSpPr>
        <p:spPr/>
        <p:txBody>
          <a:bodyPr/>
          <a:lstStyle/>
          <a:p>
            <a:r>
              <a:rPr lang="en-US" dirty="0"/>
              <a:t>Here Comes Some Pollution…</a:t>
            </a:r>
          </a:p>
        </p:txBody>
      </p:sp>
      <p:pic>
        <p:nvPicPr>
          <p:cNvPr id="5" name="Content Placeholder 4">
            <a:extLst>
              <a:ext uri="{FF2B5EF4-FFF2-40B4-BE49-F238E27FC236}">
                <a16:creationId xmlns:a16="http://schemas.microsoft.com/office/drawing/2014/main" id="{F7988F74-E32C-4B01-B3D2-47E3442D5B95}"/>
              </a:ext>
            </a:extLst>
          </p:cNvPr>
          <p:cNvPicPr>
            <a:picLocks noGrp="1" noChangeAspect="1"/>
          </p:cNvPicPr>
          <p:nvPr>
            <p:ph idx="1"/>
          </p:nvPr>
        </p:nvPicPr>
        <p:blipFill>
          <a:blip r:embed="rId2"/>
          <a:stretch>
            <a:fillRect/>
          </a:stretch>
        </p:blipFill>
        <p:spPr>
          <a:xfrm>
            <a:off x="0" y="1520042"/>
            <a:ext cx="11995191" cy="4185030"/>
          </a:xfrm>
        </p:spPr>
      </p:pic>
    </p:spTree>
    <p:extLst>
      <p:ext uri="{BB962C8B-B14F-4D97-AF65-F5344CB8AC3E}">
        <p14:creationId xmlns:p14="http://schemas.microsoft.com/office/powerpoint/2010/main" val="2249083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325135-5A9F-0EB5-E61F-373CAC2A593A}"/>
              </a:ext>
            </a:extLst>
          </p:cNvPr>
          <p:cNvSpPr>
            <a:spLocks noGrp="1"/>
          </p:cNvSpPr>
          <p:nvPr>
            <p:ph idx="1"/>
          </p:nvPr>
        </p:nvSpPr>
        <p:spPr>
          <a:xfrm>
            <a:off x="677333" y="118755"/>
            <a:ext cx="11019862" cy="6590804"/>
          </a:xfrm>
          <a:solidFill>
            <a:schemeClr val="bg1"/>
          </a:solidFill>
        </p:spPr>
        <p:txBody>
          <a:bodyPr>
            <a:normAutofit/>
          </a:bodyPr>
          <a:lstStyle/>
          <a:p>
            <a:pPr marL="0" marR="0" indent="0">
              <a:lnSpc>
                <a:spcPct val="107000"/>
              </a:lnSpc>
              <a:spcBef>
                <a:spcPts val="0"/>
              </a:spcBef>
              <a:spcAft>
                <a:spcPts val="800"/>
              </a:spcAft>
              <a:buNone/>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Bioaccumulation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Polluting toxins can be taken in by living things if breathed in, consumed in food or water, or absorbed through their skin. Some toxins break down into harmless substances quickly before they can affect living things. Many species can deal with exposure to these toxins in small levels. They do not stay in the organisms, and most are excreted, or removed from the body in urine.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However, some polluting toxins cannot be excreted. These toxins can be taken in by the organisms at the bottom of the food chain in low levels and so the harm is limited. These organisms are almost always plants or algae.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The primary consumer, which eats the plants or algae, also eats the toxins within it. The toxins in this stage become concentrated.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Eventually the apex predator eats the animal below it in the food chain as well as the concentrated toxins within it.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Because the toxins cannot be excreted, they are found in much higher concentrations in the organism at the top of the food chain, and the effects are much more severe. This build-up of toxins that cannot be excreted at the tops of food chains is called bioaccumulation.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(adapted from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https://www.bbc.co.uk/bitesize/topics/zhssgk7/articles/z7x6xbk</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endParaRPr lang="en-US" dirty="0"/>
          </a:p>
        </p:txBody>
      </p:sp>
    </p:spTree>
    <p:extLst>
      <p:ext uri="{BB962C8B-B14F-4D97-AF65-F5344CB8AC3E}">
        <p14:creationId xmlns:p14="http://schemas.microsoft.com/office/powerpoint/2010/main" val="188146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1AC33-88D6-5BAD-F43B-A42E1CBB09A8}"/>
              </a:ext>
            </a:extLst>
          </p:cNvPr>
          <p:cNvSpPr>
            <a:spLocks noGrp="1"/>
          </p:cNvSpPr>
          <p:nvPr>
            <p:ph type="title"/>
          </p:nvPr>
        </p:nvSpPr>
        <p:spPr/>
        <p:txBody>
          <a:bodyPr/>
          <a:lstStyle/>
          <a:p>
            <a:r>
              <a:rPr lang="en-US" dirty="0"/>
              <a:t>Writing Skill: Cause and Effect (frames)</a:t>
            </a:r>
          </a:p>
        </p:txBody>
      </p:sp>
      <p:sp>
        <p:nvSpPr>
          <p:cNvPr id="3" name="Content Placeholder 2">
            <a:extLst>
              <a:ext uri="{FF2B5EF4-FFF2-40B4-BE49-F238E27FC236}">
                <a16:creationId xmlns:a16="http://schemas.microsoft.com/office/drawing/2014/main" id="{A326DEB2-3EA0-9218-9DC0-7149AD2A1FC5}"/>
              </a:ext>
            </a:extLst>
          </p:cNvPr>
          <p:cNvSpPr>
            <a:spLocks noGrp="1"/>
          </p:cNvSpPr>
          <p:nvPr>
            <p:ph idx="1"/>
          </p:nvPr>
        </p:nvSpPr>
        <p:spPr>
          <a:xfrm>
            <a:off x="677334" y="1488613"/>
            <a:ext cx="9832328" cy="2940883"/>
          </a:xfrm>
        </p:spPr>
        <p:txBody>
          <a:bodyPr>
            <a:normAutofit/>
          </a:bodyPr>
          <a:lstStyle/>
          <a:p>
            <a:pPr marL="0" marR="0" lvl="0" indent="0">
              <a:lnSpc>
                <a:spcPct val="107000"/>
              </a:lnSpc>
              <a:spcBef>
                <a:spcPts val="0"/>
              </a:spcBef>
              <a:spcAft>
                <a:spcPts val="800"/>
              </a:spcAft>
              <a:buNone/>
            </a:pPr>
            <a:r>
              <a:rPr lang="en-US" sz="3000" i="1" u="sng" dirty="0">
                <a:effectLst/>
                <a:latin typeface="Calibri" panose="020F0502020204030204" pitchFamily="34" charset="0"/>
                <a:ea typeface="Calibri" panose="020F0502020204030204" pitchFamily="34" charset="0"/>
                <a:cs typeface="Times New Roman" panose="02020603050405020304" pitchFamily="18" charset="0"/>
              </a:rPr>
              <a:t>__(cause)___ </a:t>
            </a:r>
            <a:r>
              <a:rPr lang="en-US" sz="3000" dirty="0">
                <a:effectLst/>
                <a:latin typeface="Calibri" panose="020F0502020204030204" pitchFamily="34" charset="0"/>
                <a:ea typeface="Calibri" panose="020F0502020204030204" pitchFamily="34" charset="0"/>
                <a:cs typeface="Times New Roman" panose="02020603050405020304" pitchFamily="18" charset="0"/>
              </a:rPr>
              <a:t>causes </a:t>
            </a:r>
            <a:r>
              <a:rPr lang="en-US" sz="3000" i="1" u="sng" dirty="0">
                <a:effectLst/>
                <a:latin typeface="Calibri" panose="020F0502020204030204" pitchFamily="34" charset="0"/>
                <a:ea typeface="Calibri" panose="020F0502020204030204" pitchFamily="34" charset="0"/>
                <a:cs typeface="Times New Roman" panose="02020603050405020304" pitchFamily="18" charset="0"/>
              </a:rPr>
              <a:t>____(effect)_____</a:t>
            </a:r>
            <a:r>
              <a:rPr lang="en-US" sz="3000" dirty="0">
                <a:effectLst/>
                <a:latin typeface="Calibri" panose="020F0502020204030204" pitchFamily="34" charset="0"/>
                <a:ea typeface="Calibri" panose="020F0502020204030204" pitchFamily="34" charset="0"/>
                <a:cs typeface="Times New Roman" panose="02020603050405020304" pitchFamily="18" charset="0"/>
              </a:rPr>
              <a:t>by _______________ . </a:t>
            </a:r>
          </a:p>
          <a:p>
            <a:pPr marL="114300" marR="0" indent="0">
              <a:lnSpc>
                <a:spcPct val="107000"/>
              </a:lnSpc>
              <a:spcBef>
                <a:spcPts val="0"/>
              </a:spcBef>
              <a:spcAft>
                <a:spcPts val="0"/>
              </a:spcAft>
              <a:buNone/>
            </a:pP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nSpc>
                <a:spcPct val="107000"/>
              </a:lnSpc>
              <a:spcBef>
                <a:spcPts val="0"/>
              </a:spcBef>
              <a:spcAft>
                <a:spcPts val="0"/>
              </a:spcAft>
              <a:buNone/>
            </a:pPr>
            <a:r>
              <a:rPr lang="en-US" sz="3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Since/Because/Due to   __</a:t>
            </a:r>
            <a:r>
              <a:rPr lang="en-US" sz="3000" i="1" u="sng"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__(cause)_</a:t>
            </a:r>
            <a:r>
              <a:rPr lang="en-US" sz="3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 </a:t>
            </a:r>
            <a:r>
              <a:rPr lang="en-US" sz="3000" i="1" u="sng"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_______(effect)</a:t>
            </a:r>
            <a:r>
              <a:rPr lang="en-US" sz="3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p>
          <a:p>
            <a:pPr marL="114300" marR="0" indent="0">
              <a:lnSpc>
                <a:spcPct val="107000"/>
              </a:lnSpc>
              <a:spcBef>
                <a:spcPts val="0"/>
              </a:spcBef>
              <a:spcAft>
                <a:spcPts val="0"/>
              </a:spcAft>
              <a:buNone/>
            </a:pP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nSpc>
                <a:spcPct val="107000"/>
              </a:lnSpc>
              <a:spcBef>
                <a:spcPts val="0"/>
              </a:spcBef>
              <a:spcAft>
                <a:spcPts val="0"/>
              </a:spcAft>
              <a:buNone/>
            </a:pPr>
            <a:r>
              <a:rPr lang="en-US" sz="3000" i="1" u="sng" dirty="0">
                <a:effectLst/>
                <a:latin typeface="Calibri" panose="020F0502020204030204" pitchFamily="34" charset="0"/>
                <a:ea typeface="Calibri" panose="020F0502020204030204" pitchFamily="34" charset="0"/>
                <a:cs typeface="Times New Roman" panose="02020603050405020304" pitchFamily="18" charset="0"/>
              </a:rPr>
              <a:t>__(effect) _____</a:t>
            </a:r>
            <a:r>
              <a:rPr lang="en-US" sz="3000" dirty="0">
                <a:effectLst/>
                <a:latin typeface="Calibri" panose="020F0502020204030204" pitchFamily="34" charset="0"/>
                <a:ea typeface="Calibri" panose="020F0502020204030204" pitchFamily="34" charset="0"/>
                <a:cs typeface="Times New Roman" panose="02020603050405020304" pitchFamily="18" charset="0"/>
              </a:rPr>
              <a:t>, since/because/due to_</a:t>
            </a:r>
            <a:r>
              <a:rPr lang="en-US" sz="3000" i="1" u="sng" dirty="0">
                <a:effectLst/>
                <a:latin typeface="Calibri" panose="020F0502020204030204" pitchFamily="34" charset="0"/>
                <a:ea typeface="Calibri" panose="020F0502020204030204" pitchFamily="34" charset="0"/>
                <a:cs typeface="Times New Roman" panose="02020603050405020304" pitchFamily="18" charset="0"/>
              </a:rPr>
              <a:t>_(cause)_</a:t>
            </a:r>
            <a:r>
              <a:rPr lang="en-US" sz="3000" dirty="0">
                <a:effectLst/>
                <a:latin typeface="Calibri" panose="020F0502020204030204" pitchFamily="34" charset="0"/>
                <a:ea typeface="Calibri" panose="020F0502020204030204" pitchFamily="34" charset="0"/>
                <a:cs typeface="Times New Roman" panose="02020603050405020304" pitchFamily="18" charset="0"/>
              </a:rPr>
              <a:t> . </a:t>
            </a:r>
          </a:p>
          <a:p>
            <a:pPr marL="0" indent="0">
              <a:buNone/>
            </a:pPr>
            <a:endParaRPr lang="en-US" dirty="0"/>
          </a:p>
        </p:txBody>
      </p:sp>
      <p:sp>
        <p:nvSpPr>
          <p:cNvPr id="4" name="TextBox 3">
            <a:extLst>
              <a:ext uri="{FF2B5EF4-FFF2-40B4-BE49-F238E27FC236}">
                <a16:creationId xmlns:a16="http://schemas.microsoft.com/office/drawing/2014/main" id="{33D2E949-A72F-97FF-B69B-4CF3429765EA}"/>
              </a:ext>
            </a:extLst>
          </p:cNvPr>
          <p:cNvSpPr txBox="1"/>
          <p:nvPr/>
        </p:nvSpPr>
        <p:spPr>
          <a:xfrm>
            <a:off x="39804" y="5107777"/>
            <a:ext cx="12112391" cy="523220"/>
          </a:xfrm>
          <a:prstGeom prst="rect">
            <a:avLst/>
          </a:prstGeom>
          <a:solidFill>
            <a:srgbClr val="FFFF00"/>
          </a:solidFill>
        </p:spPr>
        <p:txBody>
          <a:bodyPr wrap="square" rtlCol="0">
            <a:spAutoFit/>
          </a:bodyPr>
          <a:lstStyle/>
          <a:p>
            <a:r>
              <a:rPr lang="en-US" sz="2800" dirty="0"/>
              <a:t>Since a fish cannot ______________, ___________________________. </a:t>
            </a:r>
          </a:p>
        </p:txBody>
      </p:sp>
      <p:sp>
        <p:nvSpPr>
          <p:cNvPr id="5" name="TextBox 4">
            <a:extLst>
              <a:ext uri="{FF2B5EF4-FFF2-40B4-BE49-F238E27FC236}">
                <a16:creationId xmlns:a16="http://schemas.microsoft.com/office/drawing/2014/main" id="{BBB7D395-3AA9-61B7-ED41-D674694FAB0B}"/>
              </a:ext>
            </a:extLst>
          </p:cNvPr>
          <p:cNvSpPr txBox="1"/>
          <p:nvPr/>
        </p:nvSpPr>
        <p:spPr>
          <a:xfrm>
            <a:off x="0" y="5786058"/>
            <a:ext cx="12112391" cy="954107"/>
          </a:xfrm>
          <a:prstGeom prst="rect">
            <a:avLst/>
          </a:prstGeom>
          <a:solidFill>
            <a:srgbClr val="FFFF00"/>
          </a:solidFill>
        </p:spPr>
        <p:txBody>
          <a:bodyPr wrap="square" rtlCol="0">
            <a:spAutoFit/>
          </a:bodyPr>
          <a:lstStyle/>
          <a:p>
            <a:r>
              <a:rPr lang="en-US" sz="2800" dirty="0"/>
              <a:t>Since a fish cannot </a:t>
            </a:r>
            <a:r>
              <a:rPr lang="en-US" sz="2800" u="sng" dirty="0"/>
              <a:t>excrete the toxin</a:t>
            </a:r>
            <a:r>
              <a:rPr lang="en-US" sz="2800" dirty="0"/>
              <a:t>, </a:t>
            </a:r>
            <a:r>
              <a:rPr lang="en-US" sz="2800" u="sng" dirty="0"/>
              <a:t>it keeps all the toxin it has ever eaten in its body</a:t>
            </a:r>
            <a:r>
              <a:rPr lang="en-US" sz="2800" dirty="0"/>
              <a:t>. </a:t>
            </a:r>
          </a:p>
        </p:txBody>
      </p:sp>
    </p:spTree>
    <p:extLst>
      <p:ext uri="{BB962C8B-B14F-4D97-AF65-F5344CB8AC3E}">
        <p14:creationId xmlns:p14="http://schemas.microsoft.com/office/powerpoint/2010/main" val="221714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58437-CB03-4A2F-8FFB-5200CC147B08}"/>
              </a:ext>
            </a:extLst>
          </p:cNvPr>
          <p:cNvSpPr>
            <a:spLocks noGrp="1"/>
          </p:cNvSpPr>
          <p:nvPr>
            <p:ph type="title"/>
          </p:nvPr>
        </p:nvSpPr>
        <p:spPr/>
        <p:txBody>
          <a:bodyPr/>
          <a:lstStyle/>
          <a:p>
            <a:r>
              <a:rPr lang="en-US" dirty="0"/>
              <a:t>Fish for Dinner? </a:t>
            </a:r>
          </a:p>
        </p:txBody>
      </p:sp>
      <p:sp>
        <p:nvSpPr>
          <p:cNvPr id="3" name="Content Placeholder 2">
            <a:extLst>
              <a:ext uri="{FF2B5EF4-FFF2-40B4-BE49-F238E27FC236}">
                <a16:creationId xmlns:a16="http://schemas.microsoft.com/office/drawing/2014/main" id="{6410C6A3-BFB8-4148-84D1-8635C6099392}"/>
              </a:ext>
            </a:extLst>
          </p:cNvPr>
          <p:cNvSpPr>
            <a:spLocks noGrp="1"/>
          </p:cNvSpPr>
          <p:nvPr>
            <p:ph idx="1"/>
          </p:nvPr>
        </p:nvSpPr>
        <p:spPr>
          <a:xfrm>
            <a:off x="677334" y="1448791"/>
            <a:ext cx="8596668" cy="4592572"/>
          </a:xfrm>
        </p:spPr>
        <p:txBody>
          <a:bodyPr>
            <a:normAutofit fontScale="92500" lnSpcReduction="10000"/>
          </a:bodyPr>
          <a:lstStyle/>
          <a:p>
            <a:pPr marL="0" indent="0">
              <a:buNone/>
            </a:pPr>
            <a:r>
              <a:rPr lang="en-US" sz="2400" dirty="0"/>
              <a:t>Compare the Pacific Ocean food web to the list of fish recommended by the EPA. </a:t>
            </a:r>
          </a:p>
          <a:p>
            <a:pPr marL="0" indent="0">
              <a:buNone/>
            </a:pPr>
            <a:endParaRPr lang="en-US" sz="2400" dirty="0"/>
          </a:p>
          <a:p>
            <a:pPr marL="0" indent="0">
              <a:buNone/>
            </a:pPr>
            <a:r>
              <a:rPr lang="en-US" sz="2400" dirty="0"/>
              <a:t>Try again to answer the question: Why are some of the fish more unsafe than others? That is, what is it about a fish that makes it more likely to be on the "choices to avoid" list rather than the "best choices" list?</a:t>
            </a:r>
          </a:p>
          <a:p>
            <a:pPr marL="0" indent="0">
              <a:buNone/>
            </a:pPr>
            <a:r>
              <a:rPr lang="en-US" sz="2400" dirty="0"/>
              <a:t>In your answer, include </a:t>
            </a:r>
            <a:r>
              <a:rPr lang="en-US" sz="2400" i="1" dirty="0"/>
              <a:t>at least </a:t>
            </a:r>
            <a:r>
              <a:rPr lang="en-US" sz="2400" dirty="0"/>
              <a:t>3 of the vocabulary words from our word wall. [</a:t>
            </a:r>
            <a:r>
              <a:rPr lang="en-US" sz="2400" i="1" dirty="0"/>
              <a:t>or, include the words trophic level, food chain, and bioaccumulation</a:t>
            </a:r>
            <a:r>
              <a:rPr lang="en-US" sz="2400" dirty="0"/>
              <a:t>]</a:t>
            </a:r>
          </a:p>
          <a:p>
            <a:pPr marL="0" indent="0">
              <a:buNone/>
            </a:pPr>
            <a:endParaRPr lang="en-US" sz="2400" dirty="0"/>
          </a:p>
          <a:p>
            <a:pPr marL="0" indent="0">
              <a:buNone/>
            </a:pPr>
            <a:r>
              <a:rPr lang="en-US" sz="2400" dirty="0"/>
              <a:t>You may want to include the sentence you wrote earlier!</a:t>
            </a:r>
          </a:p>
        </p:txBody>
      </p:sp>
    </p:spTree>
    <p:extLst>
      <p:ext uri="{BB962C8B-B14F-4D97-AF65-F5344CB8AC3E}">
        <p14:creationId xmlns:p14="http://schemas.microsoft.com/office/powerpoint/2010/main" val="2059825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9CB6-6B04-4662-B3CC-A67EEDED7888}"/>
              </a:ext>
            </a:extLst>
          </p:cNvPr>
          <p:cNvSpPr>
            <a:spLocks noGrp="1"/>
          </p:cNvSpPr>
          <p:nvPr>
            <p:ph type="title"/>
          </p:nvPr>
        </p:nvSpPr>
        <p:spPr/>
        <p:txBody>
          <a:bodyPr/>
          <a:lstStyle/>
          <a:p>
            <a:r>
              <a:rPr lang="en-US" dirty="0"/>
              <a:t>How could we frame this?(students must help!)</a:t>
            </a:r>
          </a:p>
        </p:txBody>
      </p:sp>
      <p:sp>
        <p:nvSpPr>
          <p:cNvPr id="3" name="Content Placeholder 2">
            <a:extLst>
              <a:ext uri="{FF2B5EF4-FFF2-40B4-BE49-F238E27FC236}">
                <a16:creationId xmlns:a16="http://schemas.microsoft.com/office/drawing/2014/main" id="{57BFF32E-C50E-4141-9466-3263BBFA89EE}"/>
              </a:ext>
            </a:extLst>
          </p:cNvPr>
          <p:cNvSpPr>
            <a:spLocks noGrp="1"/>
          </p:cNvSpPr>
          <p:nvPr>
            <p:ph idx="1"/>
          </p:nvPr>
        </p:nvSpPr>
        <p:spPr>
          <a:xfrm>
            <a:off x="677333" y="2160589"/>
            <a:ext cx="10141087" cy="4553362"/>
          </a:xfrm>
          <a:solidFill>
            <a:schemeClr val="bg1"/>
          </a:solidFill>
        </p:spPr>
        <p:txBody>
          <a:bodyPr/>
          <a:lstStyle/>
          <a:p>
            <a:r>
              <a:rPr lang="en-US" sz="2000" dirty="0"/>
              <a:t>The EPA ranks fish based on ______________________________________.</a:t>
            </a:r>
          </a:p>
          <a:p>
            <a:r>
              <a:rPr lang="en-US" sz="2000" dirty="0"/>
              <a:t>Some pollutants, like ____________,  cannot be _____________________.</a:t>
            </a:r>
          </a:p>
          <a:p>
            <a:r>
              <a:rPr lang="en-US" sz="2000" dirty="0"/>
              <a:t>The plants __________________________. Then the ______________________ _____________________________________.</a:t>
            </a:r>
          </a:p>
          <a:p>
            <a:r>
              <a:rPr lang="en-US" sz="2000" dirty="0"/>
              <a:t>Since the fish cannot </a:t>
            </a:r>
            <a:r>
              <a:rPr lang="en-US" sz="2000" u="sng" dirty="0"/>
              <a:t>excrete the toxin</a:t>
            </a:r>
            <a:r>
              <a:rPr lang="en-US" sz="2000" dirty="0"/>
              <a:t>, </a:t>
            </a:r>
            <a:r>
              <a:rPr lang="en-US" sz="2000" u="sng" dirty="0"/>
              <a:t>it keeps all the toxin it has ever eaten in its body</a:t>
            </a:r>
            <a:r>
              <a:rPr lang="en-US" sz="2000" dirty="0"/>
              <a:t>. </a:t>
            </a:r>
          </a:p>
          <a:p>
            <a:r>
              <a:rPr lang="en-US" sz="2000" dirty="0"/>
              <a:t>The fish that should be avoided are all _____________________________. They have the most _________________________.</a:t>
            </a:r>
          </a:p>
          <a:p>
            <a:r>
              <a:rPr lang="en-US" sz="2000" dirty="0"/>
              <a:t>This process is called __________________________. </a:t>
            </a:r>
          </a:p>
          <a:p>
            <a:endParaRPr lang="en-US" sz="2000" dirty="0"/>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142452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E-X--P---A----N-----D</a:t>
            </a:r>
          </a:p>
        </p:txBody>
      </p:sp>
      <p:sp>
        <p:nvSpPr>
          <p:cNvPr id="3" name="Content Placeholder 2"/>
          <p:cNvSpPr>
            <a:spLocks noGrp="1"/>
          </p:cNvSpPr>
          <p:nvPr>
            <p:ph idx="1"/>
          </p:nvPr>
        </p:nvSpPr>
        <p:spPr>
          <a:xfrm>
            <a:off x="1097280" y="2293034"/>
            <a:ext cx="10058400" cy="3576060"/>
          </a:xfrm>
        </p:spPr>
        <p:txBody>
          <a:bodyPr>
            <a:normAutofit lnSpcReduction="10000"/>
          </a:bodyPr>
          <a:lstStyle/>
          <a:p>
            <a:pPr>
              <a:buFont typeface="Arial" panose="020B0604020202020204" pitchFamily="34" charset="0"/>
              <a:buChar char="•"/>
            </a:pPr>
            <a:r>
              <a:rPr lang="en-US" sz="3600" dirty="0"/>
              <a:t>Add a “because” to your response.</a:t>
            </a:r>
          </a:p>
          <a:p>
            <a:pPr>
              <a:buFont typeface="Arial" panose="020B0604020202020204" pitchFamily="34" charset="0"/>
              <a:buChar char="•"/>
            </a:pPr>
            <a:r>
              <a:rPr lang="en-US" sz="3600" dirty="0"/>
              <a:t>Add a “for example” to your response.</a:t>
            </a:r>
          </a:p>
          <a:p>
            <a:pPr>
              <a:buFont typeface="Arial" panose="020B0604020202020204" pitchFamily="34" charset="0"/>
              <a:buChar char="•"/>
            </a:pPr>
            <a:r>
              <a:rPr lang="en-US" sz="3600" dirty="0"/>
              <a:t>Add a picture or diagram to your response. (Be sure to refer to it in words, with something like, “As you can see in the diagram…”)</a:t>
            </a:r>
          </a:p>
        </p:txBody>
      </p:sp>
    </p:spTree>
    <p:extLst>
      <p:ext uri="{BB962C8B-B14F-4D97-AF65-F5344CB8AC3E}">
        <p14:creationId xmlns:p14="http://schemas.microsoft.com/office/powerpoint/2010/main" val="225174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1D74-3D65-DDC9-54E9-EDF95E598022}"/>
              </a:ext>
            </a:extLst>
          </p:cNvPr>
          <p:cNvSpPr>
            <a:spLocks noGrp="1"/>
          </p:cNvSpPr>
          <p:nvPr>
            <p:ph type="title"/>
          </p:nvPr>
        </p:nvSpPr>
        <p:spPr/>
        <p:txBody>
          <a:bodyPr/>
          <a:lstStyle/>
          <a:p>
            <a:r>
              <a:rPr lang="en-US" dirty="0"/>
              <a:t>Summary: Options for scaffolding writing</a:t>
            </a:r>
          </a:p>
        </p:txBody>
      </p:sp>
      <p:sp>
        <p:nvSpPr>
          <p:cNvPr id="3" name="Content Placeholder 2">
            <a:extLst>
              <a:ext uri="{FF2B5EF4-FFF2-40B4-BE49-F238E27FC236}">
                <a16:creationId xmlns:a16="http://schemas.microsoft.com/office/drawing/2014/main" id="{2CA7312D-B281-6C57-8494-59261AAF2A04}"/>
              </a:ext>
            </a:extLst>
          </p:cNvPr>
          <p:cNvSpPr>
            <a:spLocks noGrp="1"/>
          </p:cNvSpPr>
          <p:nvPr>
            <p:ph idx="1"/>
          </p:nvPr>
        </p:nvSpPr>
        <p:spPr>
          <a:xfrm>
            <a:off x="677333" y="1459149"/>
            <a:ext cx="10042547" cy="5019472"/>
          </a:xfrm>
        </p:spPr>
        <p:txBody>
          <a:bodyPr>
            <a:normAutofit lnSpcReduction="10000"/>
          </a:bodyPr>
          <a:lstStyle/>
          <a:p>
            <a:pPr>
              <a:buAutoNum type="arabicPeriod"/>
            </a:pPr>
            <a:r>
              <a:rPr lang="en-US" sz="2400" dirty="0"/>
              <a:t>General pre-writing questions (as discussed in the article)</a:t>
            </a:r>
          </a:p>
          <a:p>
            <a:pPr>
              <a:buAutoNum type="arabicPeriod"/>
            </a:pPr>
            <a:r>
              <a:rPr lang="en-US" sz="2400" dirty="0"/>
              <a:t>Teaching generic sentence frames or writing words and having them available for student use.</a:t>
            </a:r>
          </a:p>
          <a:p>
            <a:pPr>
              <a:buAutoNum type="arabicPeriod"/>
            </a:pPr>
            <a:r>
              <a:rPr lang="en-US" sz="2400" dirty="0"/>
              <a:t>Practicing using a particular sentence frame before a writing assignment.</a:t>
            </a:r>
          </a:p>
          <a:p>
            <a:pPr>
              <a:buAutoNum type="arabicPeriod"/>
            </a:pPr>
            <a:r>
              <a:rPr lang="en-US" sz="2400" dirty="0"/>
              <a:t>Framing the entire piece (or part of the piece) with the class or with a struggling individual. (Or providing a frame for a particular student)</a:t>
            </a:r>
          </a:p>
          <a:p>
            <a:pPr>
              <a:buAutoNum type="arabicPeriod"/>
            </a:pPr>
            <a:r>
              <a:rPr lang="en-US" sz="2400" dirty="0"/>
              <a:t>Asking students to add to their responses using the EXPAND prompt.</a:t>
            </a:r>
          </a:p>
          <a:p>
            <a:pPr>
              <a:buAutoNum type="arabicPeriod"/>
            </a:pPr>
            <a:endParaRPr lang="en-US" sz="2400" dirty="0"/>
          </a:p>
          <a:p>
            <a:pPr marL="0" indent="0">
              <a:buNone/>
            </a:pPr>
            <a:r>
              <a:rPr lang="en-US" sz="2400" dirty="0"/>
              <a:t>Mix and match to meet the level of need in your class or for specific students. Try to reduce supports at the year progresses.</a:t>
            </a:r>
          </a:p>
        </p:txBody>
      </p:sp>
    </p:spTree>
    <p:extLst>
      <p:ext uri="{BB962C8B-B14F-4D97-AF65-F5344CB8AC3E}">
        <p14:creationId xmlns:p14="http://schemas.microsoft.com/office/powerpoint/2010/main" val="2125542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7C4AC-3066-63C1-A9C5-A15F0A8B02D1}"/>
              </a:ext>
            </a:extLst>
          </p:cNvPr>
          <p:cNvSpPr>
            <a:spLocks noGrp="1"/>
          </p:cNvSpPr>
          <p:nvPr>
            <p:ph type="title"/>
          </p:nvPr>
        </p:nvSpPr>
        <p:spPr>
          <a:xfrm>
            <a:off x="1077467" y="446762"/>
            <a:ext cx="8529995" cy="1118992"/>
          </a:xfrm>
        </p:spPr>
        <p:txBody>
          <a:bodyPr>
            <a:normAutofit fontScale="90000"/>
          </a:bodyPr>
          <a:lstStyle/>
          <a:p>
            <a:r>
              <a:rPr lang="en-US" dirty="0"/>
              <a:t>Reflection Point 2</a:t>
            </a:r>
            <a:br>
              <a:rPr lang="en-US" dirty="0"/>
            </a:br>
            <a:br>
              <a:rPr lang="en-US" dirty="0"/>
            </a:br>
            <a:r>
              <a:rPr lang="en-US" dirty="0"/>
              <a:t>Jot your thinking at this point. Consider questions such as:</a:t>
            </a:r>
          </a:p>
        </p:txBody>
      </p:sp>
      <p:sp>
        <p:nvSpPr>
          <p:cNvPr id="11" name="Content Placeholder 8">
            <a:extLst>
              <a:ext uri="{FF2B5EF4-FFF2-40B4-BE49-F238E27FC236}">
                <a16:creationId xmlns:a16="http://schemas.microsoft.com/office/drawing/2014/main" id="{039C6803-1DDA-8DA8-8AED-929D19FF6765}"/>
              </a:ext>
            </a:extLst>
          </p:cNvPr>
          <p:cNvSpPr>
            <a:spLocks noGrp="1"/>
          </p:cNvSpPr>
          <p:nvPr>
            <p:ph idx="1"/>
          </p:nvPr>
        </p:nvSpPr>
        <p:spPr>
          <a:xfrm>
            <a:off x="1021099" y="2716460"/>
            <a:ext cx="8642730" cy="3079208"/>
          </a:xfrm>
        </p:spPr>
        <p:txBody>
          <a:bodyPr>
            <a:normAutofit fontScale="85000" lnSpcReduction="10000"/>
          </a:bodyPr>
          <a:lstStyle/>
          <a:p>
            <a:r>
              <a:rPr lang="en-US" sz="2800" dirty="0"/>
              <a:t>What part of what we’ve been doing/ talking about makes sense to you?</a:t>
            </a:r>
          </a:p>
          <a:p>
            <a:r>
              <a:rPr lang="en-US" sz="2800" dirty="0"/>
              <a:t>What ideas for your own class do you have now?</a:t>
            </a:r>
          </a:p>
          <a:p>
            <a:r>
              <a:rPr lang="en-US" sz="2800" dirty="0"/>
              <a:t>What do you disagree with or what would you do differently?</a:t>
            </a:r>
          </a:p>
          <a:p>
            <a:r>
              <a:rPr lang="en-US" sz="2800" dirty="0"/>
              <a:t>What thoughts do you just need to get out of your head?</a:t>
            </a:r>
          </a:p>
          <a:p>
            <a:r>
              <a:rPr lang="en-US" sz="2800" dirty="0"/>
              <a:t>What questions do you have?</a:t>
            </a:r>
          </a:p>
        </p:txBody>
      </p:sp>
      <p:sp>
        <p:nvSpPr>
          <p:cNvPr id="7" name="TextBox 6">
            <a:extLst>
              <a:ext uri="{FF2B5EF4-FFF2-40B4-BE49-F238E27FC236}">
                <a16:creationId xmlns:a16="http://schemas.microsoft.com/office/drawing/2014/main" id="{89E427B3-D614-E234-AD6E-D013C0267F61}"/>
              </a:ext>
            </a:extLst>
          </p:cNvPr>
          <p:cNvSpPr txBox="1"/>
          <p:nvPr/>
        </p:nvSpPr>
        <p:spPr>
          <a:xfrm>
            <a:off x="3519814" y="5912285"/>
            <a:ext cx="6200383" cy="369332"/>
          </a:xfrm>
          <a:prstGeom prst="rect">
            <a:avLst/>
          </a:prstGeom>
          <a:noFill/>
        </p:spPr>
        <p:txBody>
          <a:bodyPr wrap="square" rtlCol="0">
            <a:spAutoFit/>
          </a:bodyPr>
          <a:lstStyle/>
          <a:p>
            <a:r>
              <a:rPr lang="en-US" dirty="0"/>
              <a:t>Would anyone like to share any thoughts or questions?</a:t>
            </a:r>
          </a:p>
        </p:txBody>
      </p:sp>
    </p:spTree>
    <p:extLst>
      <p:ext uri="{BB962C8B-B14F-4D97-AF65-F5344CB8AC3E}">
        <p14:creationId xmlns:p14="http://schemas.microsoft.com/office/powerpoint/2010/main" val="201996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611975-95A9-6E1E-FA99-2F5A44FCC51B}"/>
              </a:ext>
            </a:extLst>
          </p:cNvPr>
          <p:cNvPicPr>
            <a:picLocks noChangeAspect="1"/>
          </p:cNvPicPr>
          <p:nvPr/>
        </p:nvPicPr>
        <p:blipFill rotWithShape="1">
          <a:blip r:embed="rId2"/>
          <a:srcRect l="616" r="10496"/>
          <a:stretch/>
        </p:blipFill>
        <p:spPr>
          <a:xfrm>
            <a:off x="20" y="-1"/>
            <a:ext cx="12191980" cy="6858001"/>
          </a:xfrm>
          <a:custGeom>
            <a:avLst/>
            <a:gdLst/>
            <a:ahLst/>
            <a:cxnLst/>
            <a:rect l="l" t="t" r="r" b="b"/>
            <a:pathLst>
              <a:path w="12191999" h="6857999">
                <a:moveTo>
                  <a:pt x="0" y="0"/>
                </a:moveTo>
                <a:lnTo>
                  <a:pt x="12191999" y="0"/>
                </a:lnTo>
                <a:lnTo>
                  <a:pt x="12191999" y="6857999"/>
                </a:lnTo>
                <a:lnTo>
                  <a:pt x="4628129" y="6857999"/>
                </a:lnTo>
                <a:lnTo>
                  <a:pt x="4734519" y="6819371"/>
                </a:lnTo>
                <a:cubicBezTo>
                  <a:pt x="4938119" y="6741181"/>
                  <a:pt x="5132935" y="6652933"/>
                  <a:pt x="5315781" y="6551721"/>
                </a:cubicBezTo>
                <a:cubicBezTo>
                  <a:pt x="6619811" y="5830059"/>
                  <a:pt x="6364610" y="4934281"/>
                  <a:pt x="6058656" y="3948664"/>
                </a:cubicBezTo>
                <a:cubicBezTo>
                  <a:pt x="5601502" y="2476708"/>
                  <a:pt x="4958009" y="1222984"/>
                  <a:pt x="2540911" y="827627"/>
                </a:cubicBezTo>
                <a:cubicBezTo>
                  <a:pt x="1760946" y="699982"/>
                  <a:pt x="986522" y="591203"/>
                  <a:pt x="238021" y="541759"/>
                </a:cubicBezTo>
                <a:lnTo>
                  <a:pt x="0" y="529223"/>
                </a:lnTo>
                <a:close/>
              </a:path>
            </a:pathLst>
          </a:custGeom>
        </p:spPr>
      </p:pic>
      <p:sp>
        <p:nvSpPr>
          <p:cNvPr id="3" name="Subtitle 2">
            <a:extLst>
              <a:ext uri="{FF2B5EF4-FFF2-40B4-BE49-F238E27FC236}">
                <a16:creationId xmlns:a16="http://schemas.microsoft.com/office/drawing/2014/main" id="{F9AEF819-242B-2D68-49C3-05B02841C080}"/>
              </a:ext>
            </a:extLst>
          </p:cNvPr>
          <p:cNvSpPr>
            <a:spLocks noGrp="1"/>
          </p:cNvSpPr>
          <p:nvPr>
            <p:ph type="subTitle" idx="1"/>
          </p:nvPr>
        </p:nvSpPr>
        <p:spPr>
          <a:xfrm>
            <a:off x="762000" y="4571999"/>
            <a:ext cx="4572000" cy="1524000"/>
          </a:xfrm>
        </p:spPr>
        <p:txBody>
          <a:bodyPr anchor="b">
            <a:normAutofit/>
          </a:bodyPr>
          <a:lstStyle/>
          <a:p>
            <a:pPr algn="l"/>
            <a:endParaRPr lang="en-US" dirty="0"/>
          </a:p>
        </p:txBody>
      </p:sp>
      <p:sp>
        <p:nvSpPr>
          <p:cNvPr id="2" name="Title 1">
            <a:extLst>
              <a:ext uri="{FF2B5EF4-FFF2-40B4-BE49-F238E27FC236}">
                <a16:creationId xmlns:a16="http://schemas.microsoft.com/office/drawing/2014/main" id="{98D8DAE9-6CBD-DACC-EE41-80DD0AA36E7B}"/>
              </a:ext>
            </a:extLst>
          </p:cNvPr>
          <p:cNvSpPr>
            <a:spLocks noGrp="1"/>
          </p:cNvSpPr>
          <p:nvPr>
            <p:ph type="ctrTitle"/>
          </p:nvPr>
        </p:nvSpPr>
        <p:spPr>
          <a:xfrm>
            <a:off x="762000" y="2299787"/>
            <a:ext cx="4572000" cy="2286000"/>
          </a:xfrm>
        </p:spPr>
        <p:txBody>
          <a:bodyPr>
            <a:normAutofit/>
          </a:bodyPr>
          <a:lstStyle/>
          <a:p>
            <a:pPr algn="l"/>
            <a:r>
              <a:rPr lang="en-US" sz="4400"/>
              <a:t>Teaching Science Vocabulary</a:t>
            </a:r>
            <a:br>
              <a:rPr lang="en-US" sz="4400"/>
            </a:br>
            <a:endParaRPr lang="en-US" sz="4400"/>
          </a:p>
        </p:txBody>
      </p:sp>
    </p:spTree>
    <p:extLst>
      <p:ext uri="{BB962C8B-B14F-4D97-AF65-F5344CB8AC3E}">
        <p14:creationId xmlns:p14="http://schemas.microsoft.com/office/powerpoint/2010/main" val="39587013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keside campfire at sunset">
            <a:extLst>
              <a:ext uri="{FF2B5EF4-FFF2-40B4-BE49-F238E27FC236}">
                <a16:creationId xmlns:a16="http://schemas.microsoft.com/office/drawing/2014/main" id="{3890C5BE-8CBF-CEA7-BD71-6F48B0A251B8}"/>
              </a:ext>
            </a:extLst>
          </p:cNvPr>
          <p:cNvPicPr>
            <a:picLocks noChangeAspect="1"/>
          </p:cNvPicPr>
          <p:nvPr/>
        </p:nvPicPr>
        <p:blipFill rotWithShape="1">
          <a:blip r:embed="rId2">
            <a:extLst>
              <a:ext uri="{28A0092B-C50C-407E-A947-70E740481C1C}">
                <a14:useLocalDpi xmlns:a14="http://schemas.microsoft.com/office/drawing/2010/main" val="0"/>
              </a:ext>
            </a:extLst>
          </a:blip>
          <a:srcRect l="18495" r="19732" b="1"/>
          <a:stretch/>
        </p:blipFill>
        <p:spPr>
          <a:xfrm>
            <a:off x="2" y="10"/>
            <a:ext cx="5578823" cy="6028246"/>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3" name="Content Placeholder 2">
            <a:extLst>
              <a:ext uri="{FF2B5EF4-FFF2-40B4-BE49-F238E27FC236}">
                <a16:creationId xmlns:a16="http://schemas.microsoft.com/office/drawing/2014/main" id="{B04DCC89-5F40-98FF-C755-F1E4D9703A3F}"/>
              </a:ext>
            </a:extLst>
          </p:cNvPr>
          <p:cNvSpPr>
            <a:spLocks noGrp="1"/>
          </p:cNvSpPr>
          <p:nvPr>
            <p:ph idx="1"/>
          </p:nvPr>
        </p:nvSpPr>
        <p:spPr>
          <a:xfrm>
            <a:off x="6096000" y="2286001"/>
            <a:ext cx="1788160" cy="995680"/>
          </a:xfrm>
        </p:spPr>
        <p:txBody>
          <a:bodyPr>
            <a:normAutofit/>
          </a:bodyPr>
          <a:lstStyle/>
          <a:p>
            <a:pPr marL="0" indent="0">
              <a:buNone/>
            </a:pPr>
            <a:r>
              <a:rPr lang="en-US" sz="4400" dirty="0"/>
              <a:t>Ignite</a:t>
            </a:r>
          </a:p>
        </p:txBody>
      </p:sp>
      <p:sp>
        <p:nvSpPr>
          <p:cNvPr id="2" name="Title 1">
            <a:extLst>
              <a:ext uri="{FF2B5EF4-FFF2-40B4-BE49-F238E27FC236}">
                <a16:creationId xmlns:a16="http://schemas.microsoft.com/office/drawing/2014/main" id="{517F5B06-C1A4-23F9-DFEB-190315E118EE}"/>
              </a:ext>
            </a:extLst>
          </p:cNvPr>
          <p:cNvSpPr>
            <a:spLocks noGrp="1"/>
          </p:cNvSpPr>
          <p:nvPr>
            <p:ph type="title"/>
          </p:nvPr>
        </p:nvSpPr>
        <p:spPr>
          <a:xfrm>
            <a:off x="6096000" y="762000"/>
            <a:ext cx="5334000" cy="1524000"/>
          </a:xfrm>
        </p:spPr>
        <p:txBody>
          <a:bodyPr>
            <a:normAutofit/>
          </a:bodyPr>
          <a:lstStyle/>
          <a:p>
            <a:r>
              <a:rPr lang="en-US" sz="3200"/>
              <a:t>How we teach vocabulary in ELA:</a:t>
            </a:r>
          </a:p>
        </p:txBody>
      </p:sp>
      <p:sp>
        <p:nvSpPr>
          <p:cNvPr id="8" name="Content Placeholder 2">
            <a:extLst>
              <a:ext uri="{FF2B5EF4-FFF2-40B4-BE49-F238E27FC236}">
                <a16:creationId xmlns:a16="http://schemas.microsoft.com/office/drawing/2014/main" id="{7EEFAF64-C32F-3286-0542-2C6EF9F03A4A}"/>
              </a:ext>
            </a:extLst>
          </p:cNvPr>
          <p:cNvSpPr txBox="1">
            <a:spLocks/>
          </p:cNvSpPr>
          <p:nvPr/>
        </p:nvSpPr>
        <p:spPr>
          <a:xfrm>
            <a:off x="8178800" y="4795521"/>
            <a:ext cx="3566160" cy="995680"/>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400" dirty="0"/>
              <a:t>To catch on fire</a:t>
            </a:r>
          </a:p>
        </p:txBody>
      </p:sp>
      <p:sp>
        <p:nvSpPr>
          <p:cNvPr id="9" name="Content Placeholder 2">
            <a:extLst>
              <a:ext uri="{FF2B5EF4-FFF2-40B4-BE49-F238E27FC236}">
                <a16:creationId xmlns:a16="http://schemas.microsoft.com/office/drawing/2014/main" id="{C053BC38-B530-45E6-3C0A-2D08F4E7C998}"/>
              </a:ext>
            </a:extLst>
          </p:cNvPr>
          <p:cNvSpPr txBox="1">
            <a:spLocks/>
          </p:cNvSpPr>
          <p:nvPr/>
        </p:nvSpPr>
        <p:spPr>
          <a:xfrm>
            <a:off x="7584440" y="2926080"/>
            <a:ext cx="2377440" cy="177800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1500" dirty="0">
                <a:solidFill>
                  <a:srgbClr val="FFFF00">
                    <a:alpha val="70000"/>
                  </a:srgbClr>
                </a:solidFill>
              </a:rPr>
              <a:t>=</a:t>
            </a:r>
          </a:p>
        </p:txBody>
      </p:sp>
    </p:spTree>
    <p:extLst>
      <p:ext uri="{BB962C8B-B14F-4D97-AF65-F5344CB8AC3E}">
        <p14:creationId xmlns:p14="http://schemas.microsoft.com/office/powerpoint/2010/main" val="2954777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B7C85DD1-963B-30AA-2385-291046F2B5CA}"/>
              </a:ext>
            </a:extLst>
          </p:cNvPr>
          <p:cNvPicPr>
            <a:picLocks noChangeAspect="1"/>
          </p:cNvPicPr>
          <p:nvPr/>
        </p:nvPicPr>
        <p:blipFill rotWithShape="1">
          <a:blip r:embed="rId2">
            <a:extLst>
              <a:ext uri="{28A0092B-C50C-407E-A947-70E740481C1C}">
                <a14:useLocalDpi xmlns:a14="http://schemas.microsoft.com/office/drawing/2010/main" val="0"/>
              </a:ext>
            </a:extLst>
          </a:blip>
          <a:srcRect t="3111" r="22461" b="7743"/>
          <a:stretch/>
        </p:blipFill>
        <p:spPr>
          <a:xfrm>
            <a:off x="5375938" y="1292772"/>
            <a:ext cx="6056206" cy="5381297"/>
          </a:xfrm>
          <a:custGeom>
            <a:avLst/>
            <a:gdLst/>
            <a:ahLst/>
            <a:cxnLst/>
            <a:rect l="l" t="t" r="r" b="b"/>
            <a:pathLst>
              <a:path w="7100454" h="6238874">
                <a:moveTo>
                  <a:pt x="5221938" y="783"/>
                </a:moveTo>
                <a:cubicBezTo>
                  <a:pt x="5784158" y="15914"/>
                  <a:pt x="6301398" y="253541"/>
                  <a:pt x="6756828" y="979302"/>
                </a:cubicBezTo>
                <a:cubicBezTo>
                  <a:pt x="6870382" y="1160214"/>
                  <a:pt x="6969391" y="1352970"/>
                  <a:pt x="7057114" y="1554417"/>
                </a:cubicBezTo>
                <a:lnTo>
                  <a:pt x="7100454" y="1659685"/>
                </a:lnTo>
                <a:lnTo>
                  <a:pt x="7100454" y="6238874"/>
                </a:lnTo>
                <a:lnTo>
                  <a:pt x="0" y="6238874"/>
                </a:lnTo>
                <a:lnTo>
                  <a:pt x="14064" y="6003370"/>
                </a:lnTo>
                <a:cubicBezTo>
                  <a:pt x="69537" y="5262783"/>
                  <a:pt x="191580" y="4496548"/>
                  <a:pt x="334789" y="3724830"/>
                </a:cubicBezTo>
                <a:cubicBezTo>
                  <a:pt x="778352" y="1333290"/>
                  <a:pt x="2184944" y="696602"/>
                  <a:pt x="3836378" y="244282"/>
                </a:cubicBezTo>
                <a:cubicBezTo>
                  <a:pt x="4320163" y="111842"/>
                  <a:pt x="4784656" y="-10986"/>
                  <a:pt x="5221938" y="783"/>
                </a:cubicBezTo>
                <a:close/>
              </a:path>
            </a:pathLst>
          </a:custGeom>
        </p:spPr>
      </p:pic>
      <p:sp>
        <p:nvSpPr>
          <p:cNvPr id="2" name="Title 1">
            <a:extLst>
              <a:ext uri="{FF2B5EF4-FFF2-40B4-BE49-F238E27FC236}">
                <a16:creationId xmlns:a16="http://schemas.microsoft.com/office/drawing/2014/main" id="{3C22795F-DEEE-C875-C7D7-2D09DA5E1DC1}"/>
              </a:ext>
            </a:extLst>
          </p:cNvPr>
          <p:cNvSpPr>
            <a:spLocks noGrp="1"/>
          </p:cNvSpPr>
          <p:nvPr>
            <p:ph type="title"/>
          </p:nvPr>
        </p:nvSpPr>
        <p:spPr>
          <a:xfrm>
            <a:off x="685258" y="37735"/>
            <a:ext cx="4572000" cy="2286000"/>
          </a:xfrm>
        </p:spPr>
        <p:txBody>
          <a:bodyPr vert="horz" lIns="91440" tIns="45720" rIns="91440" bIns="45720" rtlCol="0" anchor="b">
            <a:normAutofit/>
          </a:bodyPr>
          <a:lstStyle/>
          <a:p>
            <a:r>
              <a:rPr lang="en-US" sz="3700" kern="1200" dirty="0">
                <a:solidFill>
                  <a:schemeClr val="tx1"/>
                </a:solidFill>
                <a:latin typeface="+mj-lt"/>
                <a:ea typeface="+mj-ea"/>
                <a:cs typeface="+mj-cs"/>
              </a:rPr>
              <a:t>Science (and sometimes social studies) is different</a:t>
            </a:r>
          </a:p>
        </p:txBody>
      </p:sp>
      <p:sp>
        <p:nvSpPr>
          <p:cNvPr id="3" name="Content Placeholder 2">
            <a:extLst>
              <a:ext uri="{FF2B5EF4-FFF2-40B4-BE49-F238E27FC236}">
                <a16:creationId xmlns:a16="http://schemas.microsoft.com/office/drawing/2014/main" id="{181F1F3D-E834-D344-6B57-DCA275374675}"/>
              </a:ext>
            </a:extLst>
          </p:cNvPr>
          <p:cNvSpPr>
            <a:spLocks noGrp="1"/>
          </p:cNvSpPr>
          <p:nvPr>
            <p:ph idx="1"/>
          </p:nvPr>
        </p:nvSpPr>
        <p:spPr>
          <a:xfrm>
            <a:off x="517690" y="2459420"/>
            <a:ext cx="4572000" cy="1524000"/>
          </a:xfrm>
        </p:spPr>
        <p:txBody>
          <a:bodyPr vert="horz" lIns="91440" tIns="45720" rIns="91440" bIns="45720" rtlCol="0">
            <a:normAutofit/>
          </a:bodyPr>
          <a:lstStyle/>
          <a:p>
            <a:pPr marL="0" indent="0">
              <a:buNone/>
            </a:pPr>
            <a:r>
              <a:rPr lang="en-US" sz="2400" kern="1200" dirty="0">
                <a:solidFill>
                  <a:schemeClr val="tx1">
                    <a:alpha val="70000"/>
                  </a:schemeClr>
                </a:solidFill>
                <a:latin typeface="+mn-lt"/>
                <a:ea typeface="+mn-ea"/>
                <a:cs typeface="+mn-cs"/>
              </a:rPr>
              <a:t>Transverse fault </a:t>
            </a:r>
            <a:r>
              <a:rPr lang="en-US" sz="3600" kern="1200" dirty="0">
                <a:solidFill>
                  <a:srgbClr val="FFFF00">
                    <a:alpha val="70000"/>
                  </a:srgbClr>
                </a:solidFill>
                <a:latin typeface="+mn-lt"/>
                <a:ea typeface="+mn-ea"/>
                <a:cs typeface="+mn-cs"/>
              </a:rPr>
              <a:t>=</a:t>
            </a:r>
            <a:r>
              <a:rPr lang="en-US" sz="2400" kern="1200" dirty="0">
                <a:solidFill>
                  <a:schemeClr val="tx1">
                    <a:alpha val="70000"/>
                  </a:schemeClr>
                </a:solidFill>
                <a:latin typeface="+mn-lt"/>
                <a:ea typeface="+mn-ea"/>
                <a:cs typeface="+mn-cs"/>
              </a:rPr>
              <a:t> nothing they’ve ever heard of</a:t>
            </a:r>
          </a:p>
        </p:txBody>
      </p:sp>
      <p:sp>
        <p:nvSpPr>
          <p:cNvPr id="6" name="TextBox 5">
            <a:extLst>
              <a:ext uri="{FF2B5EF4-FFF2-40B4-BE49-F238E27FC236}">
                <a16:creationId xmlns:a16="http://schemas.microsoft.com/office/drawing/2014/main" id="{42A32E81-F5BA-6374-B3B1-A8AA8999AB8B}"/>
              </a:ext>
            </a:extLst>
          </p:cNvPr>
          <p:cNvSpPr txBox="1"/>
          <p:nvPr/>
        </p:nvSpPr>
        <p:spPr>
          <a:xfrm flipH="1">
            <a:off x="832679" y="4445877"/>
            <a:ext cx="3548819" cy="1477328"/>
          </a:xfrm>
          <a:prstGeom prst="rect">
            <a:avLst/>
          </a:prstGeom>
          <a:noFill/>
        </p:spPr>
        <p:txBody>
          <a:bodyPr wrap="square" rtlCol="0">
            <a:spAutoFit/>
          </a:bodyPr>
          <a:lstStyle/>
          <a:p>
            <a:pPr marL="285750" indent="-285750">
              <a:buFont typeface="Arial" panose="020B0604020202020204" pitchFamily="34" charset="0"/>
              <a:buChar char="•"/>
            </a:pPr>
            <a:r>
              <a:rPr lang="en-US" dirty="0"/>
              <a:t>Tectonic plates</a:t>
            </a:r>
          </a:p>
          <a:p>
            <a:pPr marL="285750" indent="-285750">
              <a:buFont typeface="Arial" panose="020B0604020202020204" pitchFamily="34" charset="0"/>
              <a:buChar char="•"/>
            </a:pPr>
            <a:r>
              <a:rPr lang="en-US" dirty="0"/>
              <a:t>Plates move</a:t>
            </a:r>
          </a:p>
          <a:p>
            <a:pPr marL="285750" indent="-285750">
              <a:buFont typeface="Arial" panose="020B0604020202020204" pitchFamily="34" charset="0"/>
              <a:buChar char="•"/>
            </a:pPr>
            <a:r>
              <a:rPr lang="en-US" dirty="0"/>
              <a:t>Plates interact</a:t>
            </a:r>
          </a:p>
          <a:p>
            <a:pPr marL="285750" indent="-285750">
              <a:buFont typeface="Arial" panose="020B0604020202020204" pitchFamily="34" charset="0"/>
              <a:buChar char="•"/>
            </a:pPr>
            <a:r>
              <a:rPr lang="en-US" dirty="0"/>
              <a:t>Plates can slide opposite each other</a:t>
            </a:r>
          </a:p>
        </p:txBody>
      </p:sp>
    </p:spTree>
    <p:extLst>
      <p:ext uri="{BB962C8B-B14F-4D97-AF65-F5344CB8AC3E}">
        <p14:creationId xmlns:p14="http://schemas.microsoft.com/office/powerpoint/2010/main" val="3918685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Father standing with child on shoulders indoors, both smiling with flexed arm muscles">
            <a:extLst>
              <a:ext uri="{FF2B5EF4-FFF2-40B4-BE49-F238E27FC236}">
                <a16:creationId xmlns:a16="http://schemas.microsoft.com/office/drawing/2014/main" id="{1A931562-38CE-ABD8-29A2-1C0FE4EEA94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5519"/>
          <a:stretch/>
        </p:blipFill>
        <p:spPr>
          <a:xfrm>
            <a:off x="20" y="10"/>
            <a:ext cx="12207220" cy="6857990"/>
          </a:xfrm>
          <a:prstGeom prst="rect">
            <a:avLst/>
          </a:prstGeom>
        </p:spPr>
      </p:pic>
      <p:sp>
        <p:nvSpPr>
          <p:cNvPr id="2" name="Title 1">
            <a:extLst>
              <a:ext uri="{FF2B5EF4-FFF2-40B4-BE49-F238E27FC236}">
                <a16:creationId xmlns:a16="http://schemas.microsoft.com/office/drawing/2014/main" id="{95584CEC-66B3-CE92-5B29-194DB1EBA4BD}"/>
              </a:ext>
            </a:extLst>
          </p:cNvPr>
          <p:cNvSpPr>
            <a:spLocks noGrp="1"/>
          </p:cNvSpPr>
          <p:nvPr>
            <p:ph type="title"/>
          </p:nvPr>
        </p:nvSpPr>
        <p:spPr>
          <a:xfrm>
            <a:off x="354249" y="237020"/>
            <a:ext cx="4305300" cy="1380335"/>
          </a:xfrm>
        </p:spPr>
        <p:txBody>
          <a:bodyPr vert="horz" lIns="91440" tIns="45720" rIns="91440" bIns="45720" rtlCol="0" anchor="b">
            <a:normAutofit fontScale="90000"/>
          </a:bodyPr>
          <a:lstStyle/>
          <a:p>
            <a:r>
              <a:rPr lang="en-US" sz="3100" kern="1200" dirty="0">
                <a:solidFill>
                  <a:schemeClr val="tx1"/>
                </a:solidFill>
                <a:latin typeface="+mj-lt"/>
                <a:ea typeface="+mj-ea"/>
                <a:cs typeface="+mj-cs"/>
              </a:rPr>
              <a:t>We need to look at how children learn words for “whole new ideas”</a:t>
            </a:r>
          </a:p>
        </p:txBody>
      </p:sp>
    </p:spTree>
    <p:extLst>
      <p:ext uri="{BB962C8B-B14F-4D97-AF65-F5344CB8AC3E}">
        <p14:creationId xmlns:p14="http://schemas.microsoft.com/office/powerpoint/2010/main" val="11414949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EABF-E534-7D3C-DC78-A9DDFDBD4266}"/>
              </a:ext>
            </a:extLst>
          </p:cNvPr>
          <p:cNvSpPr>
            <a:spLocks noGrp="1"/>
          </p:cNvSpPr>
          <p:nvPr>
            <p:ph type="title"/>
          </p:nvPr>
        </p:nvSpPr>
        <p:spPr>
          <a:xfrm>
            <a:off x="7472854" y="1524000"/>
            <a:ext cx="3957145" cy="2286000"/>
          </a:xfrm>
        </p:spPr>
        <p:txBody>
          <a:bodyPr vert="horz" lIns="91440" tIns="45720" rIns="91440" bIns="45720" rtlCol="0" anchor="b">
            <a:normAutofit/>
          </a:bodyPr>
          <a:lstStyle/>
          <a:p>
            <a:pPr algn="ctr"/>
            <a:r>
              <a:rPr lang="en-US" kern="1200" dirty="0">
                <a:solidFill>
                  <a:schemeClr val="tx1"/>
                </a:solidFill>
                <a:latin typeface="+mj-lt"/>
                <a:ea typeface="+mj-ea"/>
                <a:cs typeface="+mj-cs"/>
              </a:rPr>
              <a:t>Say a 4-old is going to “help” us cook dinner….</a:t>
            </a:r>
          </a:p>
        </p:txBody>
      </p:sp>
      <p:pic>
        <p:nvPicPr>
          <p:cNvPr id="13" name="Content Placeholder 12" descr="Diagram&#10;&#10;Description automatically generated">
            <a:extLst>
              <a:ext uri="{FF2B5EF4-FFF2-40B4-BE49-F238E27FC236}">
                <a16:creationId xmlns:a16="http://schemas.microsoft.com/office/drawing/2014/main" id="{6794CCA2-55DC-AD81-B3A4-11412DF2BD6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4705" y="1040147"/>
            <a:ext cx="6752943" cy="4777706"/>
          </a:xfrm>
          <a:prstGeom prst="rect">
            <a:avLst/>
          </a:prstGeom>
        </p:spPr>
      </p:pic>
    </p:spTree>
    <p:extLst>
      <p:ext uri="{BB962C8B-B14F-4D97-AF65-F5344CB8AC3E}">
        <p14:creationId xmlns:p14="http://schemas.microsoft.com/office/powerpoint/2010/main" val="14355921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Father and son making pasta">
            <a:extLst>
              <a:ext uri="{FF2B5EF4-FFF2-40B4-BE49-F238E27FC236}">
                <a16:creationId xmlns:a16="http://schemas.microsoft.com/office/drawing/2014/main" id="{C963E5E7-5D61-79DF-F366-D7701728D50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262" r="-1" b="-1"/>
          <a:stretch/>
        </p:blipFill>
        <p:spPr>
          <a:xfrm>
            <a:off x="5264728" y="2"/>
            <a:ext cx="6927272" cy="5330949"/>
          </a:xfrm>
          <a:custGeom>
            <a:avLst/>
            <a:gdLst/>
            <a:ahLst/>
            <a:cxnLst/>
            <a:rect l="l" t="t" r="r" b="b"/>
            <a:pathLst>
              <a:path w="6927272" h="5330949">
                <a:moveTo>
                  <a:pt x="0" y="0"/>
                </a:moveTo>
                <a:lnTo>
                  <a:pt x="6927272" y="0"/>
                </a:lnTo>
                <a:lnTo>
                  <a:pt x="6927272" y="3912793"/>
                </a:lnTo>
                <a:lnTo>
                  <a:pt x="6884989" y="4002742"/>
                </a:lnTo>
                <a:cubicBezTo>
                  <a:pt x="6799406" y="4174873"/>
                  <a:pt x="6702812" y="4339578"/>
                  <a:pt x="6592028" y="4494163"/>
                </a:cubicBezTo>
                <a:cubicBezTo>
                  <a:pt x="5802121" y="5596640"/>
                  <a:pt x="4821632" y="5380883"/>
                  <a:pt x="3742808" y="5122218"/>
                </a:cubicBezTo>
                <a:cubicBezTo>
                  <a:pt x="2131653" y="4735722"/>
                  <a:pt x="759367" y="4191689"/>
                  <a:pt x="326623" y="2148182"/>
                </a:cubicBezTo>
                <a:cubicBezTo>
                  <a:pt x="186907" y="1488770"/>
                  <a:pt x="67840" y="834043"/>
                  <a:pt x="13721" y="201231"/>
                </a:cubicBezTo>
                <a:close/>
              </a:path>
            </a:pathLst>
          </a:custGeom>
        </p:spPr>
      </p:pic>
      <p:sp>
        <p:nvSpPr>
          <p:cNvPr id="2" name="Title 1">
            <a:extLst>
              <a:ext uri="{FF2B5EF4-FFF2-40B4-BE49-F238E27FC236}">
                <a16:creationId xmlns:a16="http://schemas.microsoft.com/office/drawing/2014/main" id="{68E074CE-F15C-92A1-BEA8-F3981E70B086}"/>
              </a:ext>
            </a:extLst>
          </p:cNvPr>
          <p:cNvSpPr>
            <a:spLocks noGrp="1"/>
          </p:cNvSpPr>
          <p:nvPr>
            <p:ph type="title"/>
          </p:nvPr>
        </p:nvSpPr>
        <p:spPr>
          <a:xfrm>
            <a:off x="762000" y="1523999"/>
            <a:ext cx="4572000" cy="3563007"/>
          </a:xfrm>
        </p:spPr>
        <p:txBody>
          <a:bodyPr vert="horz" lIns="91440" tIns="45720" rIns="91440" bIns="45720" rtlCol="0" anchor="b">
            <a:normAutofit/>
          </a:bodyPr>
          <a:lstStyle/>
          <a:p>
            <a:r>
              <a:rPr lang="en-US" sz="3100" kern="1200" dirty="0">
                <a:solidFill>
                  <a:schemeClr val="tx1"/>
                </a:solidFill>
                <a:latin typeface="+mj-lt"/>
                <a:ea typeface="+mj-ea"/>
                <a:cs typeface="+mj-cs"/>
              </a:rPr>
              <a:t>People learn new </a:t>
            </a:r>
            <a:r>
              <a:rPr lang="en-US" sz="3100" i="1" kern="1200" dirty="0">
                <a:solidFill>
                  <a:schemeClr val="tx1"/>
                </a:solidFill>
                <a:latin typeface="+mj-lt"/>
                <a:ea typeface="+mj-ea"/>
                <a:cs typeface="+mj-cs"/>
              </a:rPr>
              <a:t>concept</a:t>
            </a:r>
            <a:r>
              <a:rPr lang="en-US" sz="3100" kern="1200" dirty="0">
                <a:solidFill>
                  <a:schemeClr val="tx1"/>
                </a:solidFill>
                <a:latin typeface="+mj-lt"/>
                <a:ea typeface="+mj-ea"/>
                <a:cs typeface="+mj-cs"/>
              </a:rPr>
              <a:t> vocabulary best when the word comes </a:t>
            </a:r>
            <a:br>
              <a:rPr lang="en-US" sz="3100" kern="1200" dirty="0">
                <a:solidFill>
                  <a:schemeClr val="tx1"/>
                </a:solidFill>
                <a:latin typeface="+mj-lt"/>
                <a:ea typeface="+mj-ea"/>
                <a:cs typeface="+mj-cs"/>
              </a:rPr>
            </a:br>
            <a:r>
              <a:rPr lang="en-US" sz="3600" kern="1200" dirty="0">
                <a:solidFill>
                  <a:srgbClr val="FFFF00"/>
                </a:solidFill>
                <a:latin typeface="+mj-lt"/>
                <a:ea typeface="+mj-ea"/>
                <a:cs typeface="+mj-cs"/>
              </a:rPr>
              <a:t>right when they need it</a:t>
            </a:r>
            <a:endParaRPr lang="en-US" sz="3100" kern="1200" dirty="0">
              <a:solidFill>
                <a:srgbClr val="FFFF00"/>
              </a:solidFill>
              <a:latin typeface="+mj-lt"/>
              <a:ea typeface="+mj-ea"/>
              <a:cs typeface="+mj-cs"/>
            </a:endParaRPr>
          </a:p>
        </p:txBody>
      </p:sp>
    </p:spTree>
    <p:extLst>
      <p:ext uri="{BB962C8B-B14F-4D97-AF65-F5344CB8AC3E}">
        <p14:creationId xmlns:p14="http://schemas.microsoft.com/office/powerpoint/2010/main" val="10091007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FC869-932C-569F-019F-0B59547C87D8}"/>
              </a:ext>
            </a:extLst>
          </p:cNvPr>
          <p:cNvSpPr>
            <a:spLocks noGrp="1"/>
          </p:cNvSpPr>
          <p:nvPr>
            <p:ph type="title"/>
          </p:nvPr>
        </p:nvSpPr>
        <p:spPr>
          <a:xfrm>
            <a:off x="762000" y="2315183"/>
            <a:ext cx="8829472" cy="3581120"/>
          </a:xfrm>
        </p:spPr>
        <p:txBody>
          <a:bodyPr>
            <a:normAutofit/>
          </a:bodyPr>
          <a:lstStyle/>
          <a:p>
            <a:pPr algn="ctr"/>
            <a:r>
              <a:rPr lang="en-US" dirty="0"/>
              <a:t>In science, the “ideal time” for a </a:t>
            </a:r>
            <a:br>
              <a:rPr lang="en-US" dirty="0"/>
            </a:br>
            <a:r>
              <a:rPr lang="en-US" dirty="0"/>
              <a:t>new </a:t>
            </a:r>
            <a:r>
              <a:rPr lang="en-US" i="1" dirty="0"/>
              <a:t>word</a:t>
            </a:r>
            <a:r>
              <a:rPr lang="en-US" dirty="0"/>
              <a:t> </a:t>
            </a:r>
            <a:br>
              <a:rPr lang="en-US" dirty="0"/>
            </a:br>
            <a:r>
              <a:rPr lang="en-US" dirty="0"/>
              <a:t>is just after the child has grasped the </a:t>
            </a:r>
            <a:br>
              <a:rPr lang="en-US" dirty="0"/>
            </a:br>
            <a:r>
              <a:rPr lang="en-US" dirty="0"/>
              <a:t>new </a:t>
            </a:r>
            <a:r>
              <a:rPr lang="en-US" i="1" dirty="0"/>
              <a:t>idea.</a:t>
            </a:r>
          </a:p>
        </p:txBody>
      </p:sp>
    </p:spTree>
    <p:extLst>
      <p:ext uri="{BB962C8B-B14F-4D97-AF65-F5344CB8AC3E}">
        <p14:creationId xmlns:p14="http://schemas.microsoft.com/office/powerpoint/2010/main" val="33850949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6931-1D58-F079-08B5-6ECEC53AAC76}"/>
              </a:ext>
            </a:extLst>
          </p:cNvPr>
          <p:cNvSpPr>
            <a:spLocks noGrp="1"/>
          </p:cNvSpPr>
          <p:nvPr>
            <p:ph type="title"/>
          </p:nvPr>
        </p:nvSpPr>
        <p:spPr/>
        <p:txBody>
          <a:bodyPr>
            <a:normAutofit/>
          </a:bodyPr>
          <a:lstStyle/>
          <a:p>
            <a:r>
              <a:rPr lang="en-US" dirty="0"/>
              <a:t>Returning to the “transverse fault”</a:t>
            </a:r>
          </a:p>
        </p:txBody>
      </p:sp>
      <p:pic>
        <p:nvPicPr>
          <p:cNvPr id="4" name="Content Placeholder 4" descr="A picture containing shape&#10;&#10;Description automatically generated">
            <a:extLst>
              <a:ext uri="{FF2B5EF4-FFF2-40B4-BE49-F238E27FC236}">
                <a16:creationId xmlns:a16="http://schemas.microsoft.com/office/drawing/2014/main" id="{6271B737-4ADC-78F4-E11B-25A7D472C1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6420" y="2543503"/>
            <a:ext cx="6975981" cy="3762047"/>
          </a:xfrm>
        </p:spPr>
      </p:pic>
    </p:spTree>
    <p:extLst>
      <p:ext uri="{BB962C8B-B14F-4D97-AF65-F5344CB8AC3E}">
        <p14:creationId xmlns:p14="http://schemas.microsoft.com/office/powerpoint/2010/main" val="24680396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12805-E6AD-5E8D-8DFD-2BA6EC46939D}"/>
              </a:ext>
            </a:extLst>
          </p:cNvPr>
          <p:cNvSpPr>
            <a:spLocks noGrp="1"/>
          </p:cNvSpPr>
          <p:nvPr>
            <p:ph type="title"/>
          </p:nvPr>
        </p:nvSpPr>
        <p:spPr/>
        <p:txBody>
          <a:bodyPr/>
          <a:lstStyle/>
          <a:p>
            <a:r>
              <a:rPr lang="en-US" dirty="0"/>
              <a:t>What does this mean for our lessons?</a:t>
            </a:r>
          </a:p>
        </p:txBody>
      </p:sp>
      <p:sp>
        <p:nvSpPr>
          <p:cNvPr id="3" name="Content Placeholder 2">
            <a:extLst>
              <a:ext uri="{FF2B5EF4-FFF2-40B4-BE49-F238E27FC236}">
                <a16:creationId xmlns:a16="http://schemas.microsoft.com/office/drawing/2014/main" id="{98360B11-9DC5-B00F-5423-E443136244A0}"/>
              </a:ext>
            </a:extLst>
          </p:cNvPr>
          <p:cNvSpPr>
            <a:spLocks noGrp="1"/>
          </p:cNvSpPr>
          <p:nvPr>
            <p:ph idx="1"/>
          </p:nvPr>
        </p:nvSpPr>
        <p:spPr/>
        <p:txBody>
          <a:bodyPr>
            <a:normAutofit/>
          </a:bodyPr>
          <a:lstStyle/>
          <a:p>
            <a:r>
              <a:rPr lang="en-US" sz="2800" dirty="0"/>
              <a:t>Do NOT start with a list of vocabulary words to learn.</a:t>
            </a:r>
          </a:p>
          <a:p>
            <a:r>
              <a:rPr lang="en-US" sz="2800" dirty="0"/>
              <a:t>Most words will be introduced in the text that the students read after their exploration.</a:t>
            </a:r>
          </a:p>
          <a:p>
            <a:r>
              <a:rPr lang="en-US" sz="2800" dirty="0"/>
              <a:t>Occasionally, it may make sense to have a word or two introduced </a:t>
            </a:r>
            <a:r>
              <a:rPr lang="en-US" sz="2800" i="1" dirty="0"/>
              <a:t>during</a:t>
            </a:r>
            <a:r>
              <a:rPr lang="en-US" sz="2800" dirty="0"/>
              <a:t> the exploration (at just the right time!).</a:t>
            </a:r>
          </a:p>
        </p:txBody>
      </p:sp>
    </p:spTree>
    <p:extLst>
      <p:ext uri="{BB962C8B-B14F-4D97-AF65-F5344CB8AC3E}">
        <p14:creationId xmlns:p14="http://schemas.microsoft.com/office/powerpoint/2010/main" val="31959155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6A01A-3A01-0634-BFC2-276F7DD3928A}"/>
              </a:ext>
            </a:extLst>
          </p:cNvPr>
          <p:cNvSpPr>
            <a:spLocks noGrp="1"/>
          </p:cNvSpPr>
          <p:nvPr>
            <p:ph type="title"/>
          </p:nvPr>
        </p:nvSpPr>
        <p:spPr/>
        <p:txBody>
          <a:bodyPr/>
          <a:lstStyle/>
          <a:p>
            <a:r>
              <a:rPr lang="en-US" dirty="0"/>
              <a:t>Then they need to practice the word!</a:t>
            </a:r>
            <a:br>
              <a:rPr lang="en-US" dirty="0"/>
            </a:br>
            <a:r>
              <a:rPr lang="en-US" dirty="0"/>
              <a:t>It becomes theirs when they USE it.</a:t>
            </a:r>
          </a:p>
        </p:txBody>
      </p:sp>
      <p:sp>
        <p:nvSpPr>
          <p:cNvPr id="3" name="Content Placeholder 2">
            <a:extLst>
              <a:ext uri="{FF2B5EF4-FFF2-40B4-BE49-F238E27FC236}">
                <a16:creationId xmlns:a16="http://schemas.microsoft.com/office/drawing/2014/main" id="{F52D50A1-FA73-062A-C901-E771E7D3B9FC}"/>
              </a:ext>
            </a:extLst>
          </p:cNvPr>
          <p:cNvSpPr>
            <a:spLocks noGrp="1"/>
          </p:cNvSpPr>
          <p:nvPr>
            <p:ph idx="1"/>
          </p:nvPr>
        </p:nvSpPr>
        <p:spPr/>
        <p:txBody>
          <a:bodyPr>
            <a:normAutofit/>
          </a:bodyPr>
          <a:lstStyle/>
          <a:p>
            <a:r>
              <a:rPr lang="en-US" sz="2400" dirty="0"/>
              <a:t>Have students say it in sentences to a partner or the class.</a:t>
            </a:r>
          </a:p>
          <a:p>
            <a:r>
              <a:rPr lang="en-US" sz="2400" dirty="0"/>
              <a:t>Have students go back and label things from their exploration/ pre-reading.</a:t>
            </a:r>
          </a:p>
          <a:p>
            <a:r>
              <a:rPr lang="en-US" sz="2400" dirty="0"/>
              <a:t>Have writing assignments or questions that specifically ask students to use their new words. </a:t>
            </a:r>
          </a:p>
          <a:p>
            <a:r>
              <a:rPr lang="en-US" sz="2400" dirty="0"/>
              <a:t>Word walls are great tools. </a:t>
            </a:r>
            <a:r>
              <a:rPr lang="en-US" sz="2400" i="1" dirty="0"/>
              <a:t>(“That’s a good explanation. Look at the word wall. What science word could you include? Can you rephrase what you were saying to use that word?”)</a:t>
            </a:r>
          </a:p>
        </p:txBody>
      </p:sp>
    </p:spTree>
    <p:extLst>
      <p:ext uri="{BB962C8B-B14F-4D97-AF65-F5344CB8AC3E}">
        <p14:creationId xmlns:p14="http://schemas.microsoft.com/office/powerpoint/2010/main" val="32304406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7C4AC-3066-63C1-A9C5-A15F0A8B02D1}"/>
              </a:ext>
            </a:extLst>
          </p:cNvPr>
          <p:cNvSpPr>
            <a:spLocks noGrp="1"/>
          </p:cNvSpPr>
          <p:nvPr>
            <p:ph type="title"/>
          </p:nvPr>
        </p:nvSpPr>
        <p:spPr>
          <a:xfrm>
            <a:off x="1077467" y="446762"/>
            <a:ext cx="8529995" cy="1118992"/>
          </a:xfrm>
        </p:spPr>
        <p:txBody>
          <a:bodyPr>
            <a:normAutofit fontScale="90000"/>
          </a:bodyPr>
          <a:lstStyle/>
          <a:p>
            <a:r>
              <a:rPr lang="en-US" dirty="0"/>
              <a:t>Reflection Point 3</a:t>
            </a:r>
            <a:br>
              <a:rPr lang="en-US" dirty="0"/>
            </a:br>
            <a:br>
              <a:rPr lang="en-US" dirty="0"/>
            </a:br>
            <a:r>
              <a:rPr lang="en-US" dirty="0"/>
              <a:t>Jot your thinking at this point. Consider questions such as:</a:t>
            </a:r>
          </a:p>
        </p:txBody>
      </p:sp>
      <p:sp>
        <p:nvSpPr>
          <p:cNvPr id="11" name="Content Placeholder 8">
            <a:extLst>
              <a:ext uri="{FF2B5EF4-FFF2-40B4-BE49-F238E27FC236}">
                <a16:creationId xmlns:a16="http://schemas.microsoft.com/office/drawing/2014/main" id="{039C6803-1DDA-8DA8-8AED-929D19FF6765}"/>
              </a:ext>
            </a:extLst>
          </p:cNvPr>
          <p:cNvSpPr>
            <a:spLocks noGrp="1"/>
          </p:cNvSpPr>
          <p:nvPr>
            <p:ph idx="1"/>
          </p:nvPr>
        </p:nvSpPr>
        <p:spPr>
          <a:xfrm>
            <a:off x="1021099" y="2716460"/>
            <a:ext cx="8642730" cy="3079208"/>
          </a:xfrm>
        </p:spPr>
        <p:txBody>
          <a:bodyPr>
            <a:normAutofit fontScale="85000" lnSpcReduction="10000"/>
          </a:bodyPr>
          <a:lstStyle/>
          <a:p>
            <a:r>
              <a:rPr lang="en-US" sz="2800" dirty="0"/>
              <a:t>What part of what we’ve been doing/ talking about makes sense to you?</a:t>
            </a:r>
          </a:p>
          <a:p>
            <a:r>
              <a:rPr lang="en-US" sz="2800" dirty="0"/>
              <a:t>What ideas for your own class do you have now?</a:t>
            </a:r>
          </a:p>
          <a:p>
            <a:r>
              <a:rPr lang="en-US" sz="2800" dirty="0"/>
              <a:t>What do you disagree with or what would you do differently?</a:t>
            </a:r>
          </a:p>
          <a:p>
            <a:r>
              <a:rPr lang="en-US" sz="2800" dirty="0"/>
              <a:t>What thoughts do you just need to get out of your head?</a:t>
            </a:r>
          </a:p>
          <a:p>
            <a:r>
              <a:rPr lang="en-US" sz="2800" dirty="0"/>
              <a:t>What questions do you have?</a:t>
            </a:r>
          </a:p>
        </p:txBody>
      </p:sp>
      <p:sp>
        <p:nvSpPr>
          <p:cNvPr id="7" name="TextBox 6">
            <a:extLst>
              <a:ext uri="{FF2B5EF4-FFF2-40B4-BE49-F238E27FC236}">
                <a16:creationId xmlns:a16="http://schemas.microsoft.com/office/drawing/2014/main" id="{89E427B3-D614-E234-AD6E-D013C0267F61}"/>
              </a:ext>
            </a:extLst>
          </p:cNvPr>
          <p:cNvSpPr txBox="1"/>
          <p:nvPr/>
        </p:nvSpPr>
        <p:spPr>
          <a:xfrm>
            <a:off x="3519814" y="5912285"/>
            <a:ext cx="6200383" cy="369332"/>
          </a:xfrm>
          <a:prstGeom prst="rect">
            <a:avLst/>
          </a:prstGeom>
          <a:noFill/>
        </p:spPr>
        <p:txBody>
          <a:bodyPr wrap="square" rtlCol="0">
            <a:spAutoFit/>
          </a:bodyPr>
          <a:lstStyle/>
          <a:p>
            <a:r>
              <a:rPr lang="en-US" dirty="0"/>
              <a:t>Would anyone like to share any thoughts or questions?</a:t>
            </a:r>
          </a:p>
        </p:txBody>
      </p:sp>
    </p:spTree>
    <p:extLst>
      <p:ext uri="{BB962C8B-B14F-4D97-AF65-F5344CB8AC3E}">
        <p14:creationId xmlns:p14="http://schemas.microsoft.com/office/powerpoint/2010/main" val="326264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C9125-7FD9-3EF3-A464-C68B63422A32}"/>
              </a:ext>
            </a:extLst>
          </p:cNvPr>
          <p:cNvSpPr>
            <a:spLocks noGrp="1"/>
          </p:cNvSpPr>
          <p:nvPr>
            <p:ph type="title"/>
          </p:nvPr>
        </p:nvSpPr>
        <p:spPr>
          <a:xfrm>
            <a:off x="677334" y="609600"/>
            <a:ext cx="8596668" cy="1320800"/>
          </a:xfrm>
        </p:spPr>
        <p:txBody>
          <a:bodyPr anchor="t">
            <a:normAutofit/>
          </a:bodyPr>
          <a:lstStyle/>
          <a:p>
            <a:r>
              <a:rPr lang="en-US" dirty="0"/>
              <a:t>Let’s brainstorm a little on setting up a lesson like this.</a:t>
            </a:r>
          </a:p>
        </p:txBody>
      </p:sp>
      <p:sp>
        <p:nvSpPr>
          <p:cNvPr id="3" name="Content Placeholder 2">
            <a:extLst>
              <a:ext uri="{FF2B5EF4-FFF2-40B4-BE49-F238E27FC236}">
                <a16:creationId xmlns:a16="http://schemas.microsoft.com/office/drawing/2014/main" id="{679E907D-4E4E-042D-C9EA-D97270158CF2}"/>
              </a:ext>
            </a:extLst>
          </p:cNvPr>
          <p:cNvSpPr>
            <a:spLocks noGrp="1"/>
          </p:cNvSpPr>
          <p:nvPr>
            <p:ph idx="1"/>
          </p:nvPr>
        </p:nvSpPr>
        <p:spPr>
          <a:xfrm>
            <a:off x="677334" y="2160589"/>
            <a:ext cx="6637866" cy="3880773"/>
          </a:xfrm>
        </p:spPr>
        <p:txBody>
          <a:bodyPr>
            <a:normAutofit/>
          </a:bodyPr>
          <a:lstStyle/>
          <a:p>
            <a:pPr>
              <a:lnSpc>
                <a:spcPct val="90000"/>
              </a:lnSpc>
            </a:pPr>
            <a:r>
              <a:rPr lang="en-US" dirty="0"/>
              <a:t>Simple topic: Friction</a:t>
            </a:r>
          </a:p>
          <a:p>
            <a:pPr>
              <a:lnSpc>
                <a:spcPct val="90000"/>
              </a:lnSpc>
            </a:pPr>
            <a:r>
              <a:rPr lang="en-US" dirty="0"/>
              <a:t>Scan the pages from the textbook. Things to think about: </a:t>
            </a:r>
          </a:p>
          <a:p>
            <a:pPr lvl="1">
              <a:lnSpc>
                <a:spcPct val="90000"/>
              </a:lnSpc>
            </a:pPr>
            <a:r>
              <a:rPr lang="en-US" sz="1800" dirty="0"/>
              <a:t>Which ideas are most important for you, in your setting? (Note: not necessarily the ones the author stressed.)</a:t>
            </a:r>
          </a:p>
          <a:p>
            <a:pPr lvl="1">
              <a:lnSpc>
                <a:spcPct val="90000"/>
              </a:lnSpc>
            </a:pPr>
            <a:r>
              <a:rPr lang="en-US" sz="1800" dirty="0"/>
              <a:t>Which ideas are most complex and may need more “thinking time” for students?</a:t>
            </a:r>
          </a:p>
          <a:p>
            <a:pPr lvl="1">
              <a:lnSpc>
                <a:spcPct val="90000"/>
              </a:lnSpc>
            </a:pPr>
            <a:r>
              <a:rPr lang="en-US" sz="1800" dirty="0"/>
              <a:t>What knowledge does this text assume? Will your students have that knowledge? (think vocabulary and ideas)</a:t>
            </a:r>
          </a:p>
          <a:p>
            <a:pPr>
              <a:lnSpc>
                <a:spcPct val="90000"/>
              </a:lnSpc>
            </a:pPr>
            <a:r>
              <a:rPr lang="en-US" dirty="0"/>
              <a:t>Use these questions to help you think about what kind of exploration will best prepare them for this information.</a:t>
            </a:r>
          </a:p>
        </p:txBody>
      </p:sp>
      <p:pic>
        <p:nvPicPr>
          <p:cNvPr id="5" name="Picture 4" descr="A cover of a book&#10;&#10;Description automatically generated with low confidence">
            <a:extLst>
              <a:ext uri="{FF2B5EF4-FFF2-40B4-BE49-F238E27FC236}">
                <a16:creationId xmlns:a16="http://schemas.microsoft.com/office/drawing/2014/main" id="{EA0EB214-F561-C2AA-B25A-CCDE64FAD766}"/>
              </a:ext>
            </a:extLst>
          </p:cNvPr>
          <p:cNvPicPr>
            <a:picLocks noChangeAspect="1"/>
          </p:cNvPicPr>
          <p:nvPr/>
        </p:nvPicPr>
        <p:blipFill rotWithShape="1">
          <a:blip r:embed="rId2">
            <a:extLst>
              <a:ext uri="{28A0092B-C50C-407E-A947-70E740481C1C}">
                <a14:useLocalDpi xmlns:a14="http://schemas.microsoft.com/office/drawing/2010/main" val="0"/>
              </a:ext>
            </a:extLst>
          </a:blip>
          <a:srcRect r="-1" b="7431"/>
          <a:stretch/>
        </p:blipFill>
        <p:spPr>
          <a:xfrm>
            <a:off x="7794939" y="2160589"/>
            <a:ext cx="3145536" cy="3882362"/>
          </a:xfrm>
          <a:prstGeom prst="rect">
            <a:avLst/>
          </a:prstGeom>
        </p:spPr>
      </p:pic>
    </p:spTree>
    <p:extLst>
      <p:ext uri="{BB962C8B-B14F-4D97-AF65-F5344CB8AC3E}">
        <p14:creationId xmlns:p14="http://schemas.microsoft.com/office/powerpoint/2010/main" val="40889216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0EA5C-9C5B-78F6-F21E-8FE5719777AB}"/>
              </a:ext>
            </a:extLst>
          </p:cNvPr>
          <p:cNvSpPr>
            <a:spLocks noGrp="1"/>
          </p:cNvSpPr>
          <p:nvPr>
            <p:ph type="title"/>
          </p:nvPr>
        </p:nvSpPr>
        <p:spPr/>
        <p:txBody>
          <a:bodyPr/>
          <a:lstStyle/>
          <a:p>
            <a:endParaRPr lang="en-US"/>
          </a:p>
        </p:txBody>
      </p:sp>
      <p:pic>
        <p:nvPicPr>
          <p:cNvPr id="5" name="Content Placeholder 4" descr="A page of a book&#10;&#10;Description automatically generated with medium confidence">
            <a:extLst>
              <a:ext uri="{FF2B5EF4-FFF2-40B4-BE49-F238E27FC236}">
                <a16:creationId xmlns:a16="http://schemas.microsoft.com/office/drawing/2014/main" id="{5356A39C-0A5B-C987-3C74-019FD618BFC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37696" y="-1"/>
            <a:ext cx="5141456" cy="6857999"/>
          </a:xfrm>
        </p:spPr>
      </p:pic>
      <p:pic>
        <p:nvPicPr>
          <p:cNvPr id="7" name="Picture 6" descr="Text&#10;&#10;Description automatically generated">
            <a:extLst>
              <a:ext uri="{FF2B5EF4-FFF2-40B4-BE49-F238E27FC236}">
                <a16:creationId xmlns:a16="http://schemas.microsoft.com/office/drawing/2014/main" id="{D1D07AE5-5314-45F0-9A98-D7255B1463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240" y="0"/>
            <a:ext cx="5141456" cy="6858000"/>
          </a:xfrm>
          <a:prstGeom prst="rect">
            <a:avLst/>
          </a:prstGeom>
        </p:spPr>
      </p:pic>
    </p:spTree>
    <p:extLst>
      <p:ext uri="{BB962C8B-B14F-4D97-AF65-F5344CB8AC3E}">
        <p14:creationId xmlns:p14="http://schemas.microsoft.com/office/powerpoint/2010/main" val="23422671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9DD47-37C2-7D8C-04E6-A9B9ACBE4C61}"/>
              </a:ext>
            </a:extLst>
          </p:cNvPr>
          <p:cNvSpPr>
            <a:spLocks noGrp="1"/>
          </p:cNvSpPr>
          <p:nvPr>
            <p:ph type="title"/>
          </p:nvPr>
        </p:nvSpPr>
        <p:spPr/>
        <p:txBody>
          <a:bodyPr/>
          <a:lstStyle/>
          <a:p>
            <a:r>
              <a:rPr lang="en-US" dirty="0"/>
              <a:t>What exploration ideas do you have?</a:t>
            </a:r>
          </a:p>
        </p:txBody>
      </p:sp>
      <p:sp>
        <p:nvSpPr>
          <p:cNvPr id="3" name="Content Placeholder 2">
            <a:extLst>
              <a:ext uri="{FF2B5EF4-FFF2-40B4-BE49-F238E27FC236}">
                <a16:creationId xmlns:a16="http://schemas.microsoft.com/office/drawing/2014/main" id="{6BD9C026-7733-23C7-DF90-5DB2C6DFDAC2}"/>
              </a:ext>
            </a:extLst>
          </p:cNvPr>
          <p:cNvSpPr>
            <a:spLocks noGrp="1"/>
          </p:cNvSpPr>
          <p:nvPr>
            <p:ph idx="1"/>
          </p:nvPr>
        </p:nvSpPr>
        <p:spPr/>
        <p:txBody>
          <a:bodyPr/>
          <a:lstStyle/>
          <a:p>
            <a:pPr marL="0" indent="0">
              <a:buNone/>
            </a:pPr>
            <a:endParaRPr lang="en-US" dirty="0"/>
          </a:p>
        </p:txBody>
      </p:sp>
      <p:pic>
        <p:nvPicPr>
          <p:cNvPr id="4" name="Content Placeholder 3">
            <a:extLst>
              <a:ext uri="{FF2B5EF4-FFF2-40B4-BE49-F238E27FC236}">
                <a16:creationId xmlns:a16="http://schemas.microsoft.com/office/drawing/2014/main" id="{C9817500-4259-0A78-DD86-E739CCEEFB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883" y="1930400"/>
            <a:ext cx="9103482" cy="5054624"/>
          </a:xfrm>
          <a:prstGeom prst="rect">
            <a:avLst/>
          </a:prstGeom>
        </p:spPr>
      </p:pic>
    </p:spTree>
    <p:extLst>
      <p:ext uri="{BB962C8B-B14F-4D97-AF65-F5344CB8AC3E}">
        <p14:creationId xmlns:p14="http://schemas.microsoft.com/office/powerpoint/2010/main" val="189247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1+#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326FA-356F-6F90-6B7C-7F2D000B90B0}"/>
              </a:ext>
            </a:extLst>
          </p:cNvPr>
          <p:cNvSpPr>
            <a:spLocks noGrp="1"/>
          </p:cNvSpPr>
          <p:nvPr>
            <p:ph type="title"/>
          </p:nvPr>
        </p:nvSpPr>
        <p:spPr/>
        <p:txBody>
          <a:bodyPr/>
          <a:lstStyle/>
          <a:p>
            <a:r>
              <a:rPr lang="en-US" dirty="0"/>
              <a:t>What writing prompt ideas do you have?</a:t>
            </a:r>
          </a:p>
        </p:txBody>
      </p:sp>
      <p:sp>
        <p:nvSpPr>
          <p:cNvPr id="3" name="Content Placeholder 2">
            <a:extLst>
              <a:ext uri="{FF2B5EF4-FFF2-40B4-BE49-F238E27FC236}">
                <a16:creationId xmlns:a16="http://schemas.microsoft.com/office/drawing/2014/main" id="{0EC18909-5E22-FACE-831F-FE0DF492B98E}"/>
              </a:ext>
            </a:extLst>
          </p:cNvPr>
          <p:cNvSpPr>
            <a:spLocks noGrp="1"/>
          </p:cNvSpPr>
          <p:nvPr>
            <p:ph idx="1"/>
          </p:nvPr>
        </p:nvSpPr>
        <p:spPr>
          <a:xfrm>
            <a:off x="677334" y="1721923"/>
            <a:ext cx="10331093" cy="4628198"/>
          </a:xfrm>
        </p:spPr>
        <p:txBody>
          <a:bodyPr>
            <a:normAutofit/>
          </a:bodyPr>
          <a:lstStyle/>
          <a:p>
            <a:pPr marL="0" indent="0">
              <a:buNone/>
            </a:pPr>
            <a:r>
              <a:rPr lang="en-US" dirty="0"/>
              <a:t>Once again, this is going to depend on the context in which you are teaching friction.</a:t>
            </a:r>
          </a:p>
          <a:p>
            <a:pPr marL="0" indent="0">
              <a:buNone/>
            </a:pPr>
            <a:endParaRPr lang="en-US" dirty="0"/>
          </a:p>
          <a:p>
            <a:pPr marL="0" indent="0">
              <a:buNone/>
            </a:pPr>
            <a:r>
              <a:rPr lang="en-US" dirty="0"/>
              <a:t>Some types of questions that make good writing prompts:</a:t>
            </a:r>
          </a:p>
          <a:p>
            <a:r>
              <a:rPr lang="en-US" dirty="0"/>
              <a:t>They might explain an observation they made during the exploration. (</a:t>
            </a:r>
            <a:r>
              <a:rPr lang="en-US" dirty="0" err="1"/>
              <a:t>Ie</a:t>
            </a:r>
            <a:r>
              <a:rPr lang="en-US" dirty="0"/>
              <a:t>, why did the lightbulb only light for some of the circuits?)</a:t>
            </a:r>
          </a:p>
          <a:p>
            <a:r>
              <a:rPr lang="en-US" dirty="0"/>
              <a:t>They might practice their new vocabulary to re-describe something they saw in the exploration. (</a:t>
            </a:r>
            <a:r>
              <a:rPr lang="en-US" dirty="0" err="1"/>
              <a:t>Ie</a:t>
            </a:r>
            <a:r>
              <a:rPr lang="en-US" dirty="0"/>
              <a:t>, Describe what happened when you sprayed your mountain with water, using the words erosion and deposition.)</a:t>
            </a:r>
          </a:p>
          <a:p>
            <a:r>
              <a:rPr lang="en-US" dirty="0"/>
              <a:t>They might apply their knowledge to a new situation. (</a:t>
            </a:r>
            <a:r>
              <a:rPr lang="en-US" dirty="0" err="1"/>
              <a:t>Ie</a:t>
            </a:r>
            <a:r>
              <a:rPr lang="en-US" dirty="0"/>
              <a:t>, Suppose a </a:t>
            </a:r>
            <a:r>
              <a:rPr lang="en-US" dirty="0" err="1"/>
              <a:t>lego</a:t>
            </a:r>
            <a:r>
              <a:rPr lang="en-US" dirty="0"/>
              <a:t> man fell off a boat off the coast of Savannah. Where would you expect it to go and why?)</a:t>
            </a:r>
          </a:p>
          <a:p>
            <a:r>
              <a:rPr lang="en-US" dirty="0"/>
              <a:t>They might propose an engineering solution. (</a:t>
            </a:r>
            <a:r>
              <a:rPr lang="en-US" dirty="0" err="1"/>
              <a:t>Ie</a:t>
            </a:r>
            <a:r>
              <a:rPr lang="en-US" dirty="0"/>
              <a:t>, See this thing I built…I’m losing too much energy at this spot. Propose a way to reduce how much energy is getting used up there and explain why it would help.)</a:t>
            </a:r>
          </a:p>
        </p:txBody>
      </p:sp>
    </p:spTree>
    <p:extLst>
      <p:ext uri="{BB962C8B-B14F-4D97-AF65-F5344CB8AC3E}">
        <p14:creationId xmlns:p14="http://schemas.microsoft.com/office/powerpoint/2010/main" val="221321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7C4AC-3066-63C1-A9C5-A15F0A8B02D1}"/>
              </a:ext>
            </a:extLst>
          </p:cNvPr>
          <p:cNvSpPr>
            <a:spLocks noGrp="1"/>
          </p:cNvSpPr>
          <p:nvPr>
            <p:ph type="title"/>
          </p:nvPr>
        </p:nvSpPr>
        <p:spPr>
          <a:xfrm>
            <a:off x="1077467" y="446762"/>
            <a:ext cx="8529995" cy="1118992"/>
          </a:xfrm>
        </p:spPr>
        <p:txBody>
          <a:bodyPr>
            <a:normAutofit/>
          </a:bodyPr>
          <a:lstStyle/>
          <a:p>
            <a:r>
              <a:rPr lang="en-US" dirty="0"/>
              <a:t>Reflection Point 4</a:t>
            </a:r>
          </a:p>
        </p:txBody>
      </p:sp>
      <p:sp>
        <p:nvSpPr>
          <p:cNvPr id="11" name="Content Placeholder 8">
            <a:extLst>
              <a:ext uri="{FF2B5EF4-FFF2-40B4-BE49-F238E27FC236}">
                <a16:creationId xmlns:a16="http://schemas.microsoft.com/office/drawing/2014/main" id="{039C6803-1DDA-8DA8-8AED-929D19FF6765}"/>
              </a:ext>
            </a:extLst>
          </p:cNvPr>
          <p:cNvSpPr>
            <a:spLocks noGrp="1"/>
          </p:cNvSpPr>
          <p:nvPr>
            <p:ph idx="1"/>
          </p:nvPr>
        </p:nvSpPr>
        <p:spPr>
          <a:xfrm>
            <a:off x="964732" y="1463857"/>
            <a:ext cx="8642730" cy="3079208"/>
          </a:xfrm>
        </p:spPr>
        <p:txBody>
          <a:bodyPr>
            <a:normAutofit/>
          </a:bodyPr>
          <a:lstStyle/>
          <a:p>
            <a:r>
              <a:rPr lang="en-US" sz="2800" b="1" dirty="0">
                <a:solidFill>
                  <a:schemeClr val="accent1"/>
                </a:solidFill>
              </a:rPr>
              <a:t>Action Items. </a:t>
            </a:r>
            <a:r>
              <a:rPr lang="en-US" sz="2800" dirty="0"/>
              <a:t>List specific things you want to do to follow-up on things you learned/ thought about today. </a:t>
            </a:r>
          </a:p>
          <a:p>
            <a:r>
              <a:rPr lang="en-US" sz="2800" dirty="0"/>
              <a:t>Plan to put this list somewhere where you will see it and act on those items.</a:t>
            </a:r>
          </a:p>
        </p:txBody>
      </p:sp>
      <p:sp>
        <p:nvSpPr>
          <p:cNvPr id="7" name="TextBox 6">
            <a:extLst>
              <a:ext uri="{FF2B5EF4-FFF2-40B4-BE49-F238E27FC236}">
                <a16:creationId xmlns:a16="http://schemas.microsoft.com/office/drawing/2014/main" id="{89E427B3-D614-E234-AD6E-D013C0267F61}"/>
              </a:ext>
            </a:extLst>
          </p:cNvPr>
          <p:cNvSpPr txBox="1"/>
          <p:nvPr/>
        </p:nvSpPr>
        <p:spPr>
          <a:xfrm>
            <a:off x="3519814" y="5912285"/>
            <a:ext cx="6200383" cy="369332"/>
          </a:xfrm>
          <a:prstGeom prst="rect">
            <a:avLst/>
          </a:prstGeom>
          <a:noFill/>
        </p:spPr>
        <p:txBody>
          <a:bodyPr wrap="square" rtlCol="0">
            <a:spAutoFit/>
          </a:bodyPr>
          <a:lstStyle/>
          <a:p>
            <a:r>
              <a:rPr lang="en-US" dirty="0"/>
              <a:t>Would anyone like to share any thoughts or questions?</a:t>
            </a:r>
          </a:p>
        </p:txBody>
      </p:sp>
    </p:spTree>
    <p:extLst>
      <p:ext uri="{BB962C8B-B14F-4D97-AF65-F5344CB8AC3E}">
        <p14:creationId xmlns:p14="http://schemas.microsoft.com/office/powerpoint/2010/main" val="17464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34B8B-E907-CAF6-C564-1063FF6D3B41}"/>
              </a:ext>
            </a:extLst>
          </p:cNvPr>
          <p:cNvSpPr>
            <a:spLocks noGrp="1"/>
          </p:cNvSpPr>
          <p:nvPr>
            <p:ph type="title"/>
          </p:nvPr>
        </p:nvSpPr>
        <p:spPr/>
        <p:txBody>
          <a:bodyPr/>
          <a:lstStyle/>
          <a:p>
            <a:r>
              <a:rPr lang="en-US" dirty="0"/>
              <a:t>Challenge:</a:t>
            </a:r>
          </a:p>
        </p:txBody>
      </p:sp>
      <p:sp>
        <p:nvSpPr>
          <p:cNvPr id="3" name="Content Placeholder 2">
            <a:extLst>
              <a:ext uri="{FF2B5EF4-FFF2-40B4-BE49-F238E27FC236}">
                <a16:creationId xmlns:a16="http://schemas.microsoft.com/office/drawing/2014/main" id="{76E038AE-3A44-E1F9-D653-7C8920E3889D}"/>
              </a:ext>
            </a:extLst>
          </p:cNvPr>
          <p:cNvSpPr>
            <a:spLocks noGrp="1"/>
          </p:cNvSpPr>
          <p:nvPr>
            <p:ph idx="1"/>
          </p:nvPr>
        </p:nvSpPr>
        <p:spPr/>
        <p:txBody>
          <a:bodyPr>
            <a:normAutofit lnSpcReduction="10000"/>
          </a:bodyPr>
          <a:lstStyle/>
          <a:p>
            <a:r>
              <a:rPr lang="en-US" sz="2800" dirty="0"/>
              <a:t>Describe a possible exploration.</a:t>
            </a:r>
          </a:p>
          <a:p>
            <a:r>
              <a:rPr lang="en-US" sz="2800" dirty="0"/>
              <a:t>Consider what text options you have for the explanation.</a:t>
            </a:r>
          </a:p>
          <a:p>
            <a:pPr lvl="1"/>
            <a:r>
              <a:rPr lang="en-US" sz="2400" dirty="0"/>
              <a:t>Is there a reading strategy you want to introduce? Supports you want to give during reading, such as reading groups or the option to listen to the text on audio?</a:t>
            </a:r>
          </a:p>
          <a:p>
            <a:r>
              <a:rPr lang="en-US" sz="2800" dirty="0"/>
              <a:t>What could you have as a writing prompt?</a:t>
            </a:r>
          </a:p>
          <a:p>
            <a:pPr lvl="1"/>
            <a:r>
              <a:rPr lang="en-US" sz="2400" dirty="0"/>
              <a:t>What prewriting/ scaffolding would you like to provide?</a:t>
            </a:r>
          </a:p>
          <a:p>
            <a:endParaRPr lang="en-US" dirty="0"/>
          </a:p>
        </p:txBody>
      </p:sp>
    </p:spTree>
    <p:extLst>
      <p:ext uri="{BB962C8B-B14F-4D97-AF65-F5344CB8AC3E}">
        <p14:creationId xmlns:p14="http://schemas.microsoft.com/office/powerpoint/2010/main" val="5028706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8B99F-9F62-C9E2-11E4-230E6DAB1434}"/>
              </a:ext>
            </a:extLst>
          </p:cNvPr>
          <p:cNvSpPr>
            <a:spLocks noGrp="1"/>
          </p:cNvSpPr>
          <p:nvPr>
            <p:ph type="title"/>
          </p:nvPr>
        </p:nvSpPr>
        <p:spPr/>
        <p:txBody>
          <a:bodyPr/>
          <a:lstStyle/>
          <a:p>
            <a:r>
              <a:rPr lang="en-US" dirty="0"/>
              <a:t>Related Resources</a:t>
            </a:r>
          </a:p>
        </p:txBody>
      </p:sp>
      <p:sp>
        <p:nvSpPr>
          <p:cNvPr id="3" name="Content Placeholder 2">
            <a:extLst>
              <a:ext uri="{FF2B5EF4-FFF2-40B4-BE49-F238E27FC236}">
                <a16:creationId xmlns:a16="http://schemas.microsoft.com/office/drawing/2014/main" id="{A3B9F83F-5D0E-BB70-C6F9-8F874F1635F3}"/>
              </a:ext>
            </a:extLst>
          </p:cNvPr>
          <p:cNvSpPr>
            <a:spLocks noGrp="1"/>
          </p:cNvSpPr>
          <p:nvPr>
            <p:ph idx="1"/>
          </p:nvPr>
        </p:nvSpPr>
        <p:spPr>
          <a:xfrm>
            <a:off x="1040589" y="1396501"/>
            <a:ext cx="8596668" cy="3880773"/>
          </a:xfrm>
        </p:spPr>
        <p:txBody>
          <a:bodyPr/>
          <a:lstStyle/>
          <a:p>
            <a:pPr marL="0" indent="0">
              <a:buNone/>
            </a:pPr>
            <a:endParaRPr lang="en-US" dirty="0"/>
          </a:p>
          <a:p>
            <a:r>
              <a:rPr lang="en-US" sz="3200" dirty="0">
                <a:hlinkClick r:id="rId3"/>
              </a:rPr>
              <a:t>https://onceuponasciencebook.com/for-educators/resources-for-teaching-online-with-the-once-upon-books/</a:t>
            </a:r>
            <a:endParaRPr lang="en-US" sz="3200" dirty="0"/>
          </a:p>
          <a:p>
            <a:endParaRPr lang="en-US" sz="3200" dirty="0"/>
          </a:p>
        </p:txBody>
      </p:sp>
    </p:spTree>
    <p:extLst>
      <p:ext uri="{BB962C8B-B14F-4D97-AF65-F5344CB8AC3E}">
        <p14:creationId xmlns:p14="http://schemas.microsoft.com/office/powerpoint/2010/main" val="25329909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815765-D374-C922-B80B-6BCED923C8A3}"/>
              </a:ext>
            </a:extLst>
          </p:cNvPr>
          <p:cNvSpPr>
            <a:spLocks noGrp="1"/>
          </p:cNvSpPr>
          <p:nvPr>
            <p:ph type="title"/>
          </p:nvPr>
        </p:nvSpPr>
        <p:spPr/>
        <p:txBody>
          <a:bodyPr/>
          <a:lstStyle/>
          <a:p>
            <a:r>
              <a:rPr lang="en-US" dirty="0"/>
              <a:t>Georgia DOE Literacy Learning Cycles</a:t>
            </a:r>
          </a:p>
        </p:txBody>
      </p:sp>
      <p:sp>
        <p:nvSpPr>
          <p:cNvPr id="5" name="Content Placeholder 4">
            <a:extLst>
              <a:ext uri="{FF2B5EF4-FFF2-40B4-BE49-F238E27FC236}">
                <a16:creationId xmlns:a16="http://schemas.microsoft.com/office/drawing/2014/main" id="{95B49DAE-57E7-4CDC-EEDA-ACC8D8F8FEDF}"/>
              </a:ext>
            </a:extLst>
          </p:cNvPr>
          <p:cNvSpPr>
            <a:spLocks noGrp="1"/>
          </p:cNvSpPr>
          <p:nvPr>
            <p:ph idx="1"/>
          </p:nvPr>
        </p:nvSpPr>
        <p:spPr>
          <a:xfrm>
            <a:off x="677334" y="1488613"/>
            <a:ext cx="8596668" cy="3880773"/>
          </a:xfrm>
        </p:spPr>
        <p:txBody>
          <a:bodyPr>
            <a:normAutofit/>
          </a:bodyPr>
          <a:lstStyle/>
          <a:p>
            <a:pPr algn="l" rtl="0" fontAlgn="base"/>
            <a:r>
              <a:rPr lang="en-US" sz="1800" b="0" i="0" dirty="0">
                <a:effectLst/>
                <a:latin typeface="Calibri" panose="020F0502020204030204" pitchFamily="34" charset="0"/>
                <a:hlinkClick r:id="rId2"/>
              </a:rPr>
              <a:t>Kindergarten Day and Night</a:t>
            </a:r>
            <a:r>
              <a:rPr lang="en-US" sz="1800" b="0" i="0" dirty="0">
                <a:effectLst/>
                <a:latin typeface="Calibri" panose="020F0502020204030204" pitchFamily="34" charset="0"/>
              </a:rPr>
              <a:t> </a:t>
            </a:r>
          </a:p>
          <a:p>
            <a:pPr algn="l" rtl="0" fontAlgn="base"/>
            <a:r>
              <a:rPr lang="en-US" sz="1800" b="0" i="0" dirty="0">
                <a:effectLst/>
                <a:latin typeface="Calibri" panose="020F0502020204030204" pitchFamily="34" charset="0"/>
                <a:hlinkClick r:id="rId3"/>
              </a:rPr>
              <a:t>First Grade Light</a:t>
            </a:r>
            <a:r>
              <a:rPr lang="en-US" sz="1800" b="0" i="0" dirty="0">
                <a:effectLst/>
                <a:latin typeface="Calibri" panose="020F0502020204030204" pitchFamily="34" charset="0"/>
              </a:rPr>
              <a:t> </a:t>
            </a:r>
            <a:endParaRPr lang="en-US" sz="3200" b="0" i="0" dirty="0">
              <a:effectLst/>
            </a:endParaRPr>
          </a:p>
          <a:p>
            <a:pPr algn="l" rtl="0" fontAlgn="base"/>
            <a:r>
              <a:rPr lang="en-US" sz="1800" b="0" i="0" dirty="0">
                <a:effectLst/>
                <a:latin typeface="Calibri" panose="020F0502020204030204" pitchFamily="34" charset="0"/>
                <a:hlinkClick r:id="rId4"/>
              </a:rPr>
              <a:t>Second Grade Shadows</a:t>
            </a:r>
            <a:r>
              <a:rPr lang="en-US" sz="1800" b="0" i="0" dirty="0">
                <a:effectLst/>
                <a:latin typeface="Calibri" panose="020F0502020204030204" pitchFamily="34" charset="0"/>
              </a:rPr>
              <a:t> </a:t>
            </a:r>
            <a:endParaRPr lang="en-US" sz="3200" b="0" i="0" dirty="0">
              <a:effectLst/>
            </a:endParaRPr>
          </a:p>
          <a:p>
            <a:pPr algn="l" rtl="0" fontAlgn="base"/>
            <a:r>
              <a:rPr lang="en-US" sz="1800" b="0" i="0" dirty="0">
                <a:effectLst/>
                <a:latin typeface="Calibri" panose="020F0502020204030204" pitchFamily="34" charset="0"/>
                <a:hlinkClick r:id="rId5"/>
              </a:rPr>
              <a:t>Third Grade Fossils</a:t>
            </a:r>
            <a:r>
              <a:rPr lang="en-US" sz="1800" b="0" i="0" dirty="0">
                <a:effectLst/>
                <a:latin typeface="Calibri" panose="020F0502020204030204" pitchFamily="34" charset="0"/>
              </a:rPr>
              <a:t> </a:t>
            </a:r>
            <a:endParaRPr lang="en-US" sz="3200" b="0" i="0" dirty="0">
              <a:effectLst/>
            </a:endParaRPr>
          </a:p>
          <a:p>
            <a:pPr algn="l" rtl="0" fontAlgn="base"/>
            <a:r>
              <a:rPr lang="en-US" sz="1800" b="0" i="0" dirty="0">
                <a:effectLst/>
                <a:latin typeface="Calibri" panose="020F0502020204030204" pitchFamily="34" charset="0"/>
                <a:hlinkClick r:id="rId6"/>
              </a:rPr>
              <a:t>Fourth Grade Ecosystems</a:t>
            </a:r>
            <a:r>
              <a:rPr lang="en-US" sz="1800" b="0" i="0" dirty="0">
                <a:effectLst/>
                <a:latin typeface="Calibri" panose="020F0502020204030204" pitchFamily="34" charset="0"/>
              </a:rPr>
              <a:t> </a:t>
            </a:r>
            <a:endParaRPr lang="en-US" sz="3200" b="0" i="0" dirty="0">
              <a:effectLst/>
            </a:endParaRPr>
          </a:p>
          <a:p>
            <a:pPr algn="l" rtl="0" fontAlgn="base"/>
            <a:r>
              <a:rPr lang="en-US" sz="1800" b="0" i="0" dirty="0">
                <a:effectLst/>
                <a:latin typeface="Calibri" panose="020F0502020204030204" pitchFamily="34" charset="0"/>
                <a:hlinkClick r:id="rId7"/>
              </a:rPr>
              <a:t>Fifth Grade Erosion</a:t>
            </a:r>
            <a:r>
              <a:rPr lang="en-US" sz="1800" b="0" i="0" dirty="0">
                <a:effectLst/>
                <a:latin typeface="Calibri" panose="020F0502020204030204" pitchFamily="34" charset="0"/>
              </a:rPr>
              <a:t> </a:t>
            </a:r>
            <a:endParaRPr lang="en-US" sz="3200" b="0" i="0" dirty="0">
              <a:effectLst/>
            </a:endParaRPr>
          </a:p>
          <a:p>
            <a:pPr algn="l" rtl="0" fontAlgn="base"/>
            <a:r>
              <a:rPr lang="en-US" sz="1800" b="0" i="0" dirty="0">
                <a:effectLst/>
                <a:latin typeface="Calibri" panose="020F0502020204030204" pitchFamily="34" charset="0"/>
              </a:rPr>
              <a:t> </a:t>
            </a:r>
            <a:r>
              <a:rPr lang="en-US" sz="1800" b="0" i="0" dirty="0">
                <a:effectLst/>
                <a:latin typeface="Calibri" panose="020F0502020204030204" pitchFamily="34" charset="0"/>
                <a:hlinkClick r:id="rId8"/>
              </a:rPr>
              <a:t>6</a:t>
            </a:r>
            <a:r>
              <a:rPr lang="en-US" sz="1800" b="0" i="0" baseline="30000" dirty="0">
                <a:effectLst/>
                <a:latin typeface="Calibri" panose="020F0502020204030204" pitchFamily="34" charset="0"/>
                <a:hlinkClick r:id="rId8"/>
              </a:rPr>
              <a:t>th</a:t>
            </a:r>
            <a:r>
              <a:rPr lang="en-US" sz="1800" b="0" i="0" dirty="0">
                <a:effectLst/>
                <a:latin typeface="Calibri" panose="020F0502020204030204" pitchFamily="34" charset="0"/>
                <a:hlinkClick r:id="rId8"/>
              </a:rPr>
              <a:t> Grade Science Literacy Task: Tornadoes</a:t>
            </a:r>
            <a:r>
              <a:rPr lang="en-US" sz="1800" b="0" i="0" dirty="0">
                <a:effectLst/>
                <a:latin typeface="Calibri" panose="020F0502020204030204" pitchFamily="34" charset="0"/>
              </a:rPr>
              <a:t> </a:t>
            </a:r>
            <a:endParaRPr lang="en-US" sz="3200" b="0" i="0" dirty="0">
              <a:effectLst/>
            </a:endParaRPr>
          </a:p>
          <a:p>
            <a:pPr algn="l" rtl="0" fontAlgn="base"/>
            <a:r>
              <a:rPr lang="en-US" sz="1800" b="0" i="0" dirty="0">
                <a:effectLst/>
                <a:latin typeface="Calibri" panose="020F0502020204030204" pitchFamily="34" charset="0"/>
                <a:hlinkClick r:id="rId9"/>
              </a:rPr>
              <a:t>7</a:t>
            </a:r>
            <a:r>
              <a:rPr lang="en-US" sz="1800" b="0" i="0" baseline="30000" dirty="0">
                <a:effectLst/>
                <a:latin typeface="Calibri" panose="020F0502020204030204" pitchFamily="34" charset="0"/>
                <a:hlinkClick r:id="rId9"/>
              </a:rPr>
              <a:t>th</a:t>
            </a:r>
            <a:r>
              <a:rPr lang="en-US" sz="1800" b="0" i="0" dirty="0">
                <a:effectLst/>
                <a:latin typeface="Calibri" panose="020F0502020204030204" pitchFamily="34" charset="0"/>
                <a:hlinkClick r:id="rId9"/>
              </a:rPr>
              <a:t> Grade Science Literacy Task: Cells</a:t>
            </a:r>
            <a:r>
              <a:rPr lang="en-US" sz="1800" b="0" i="0" dirty="0">
                <a:effectLst/>
                <a:latin typeface="Calibri" panose="020F0502020204030204" pitchFamily="34" charset="0"/>
              </a:rPr>
              <a:t> </a:t>
            </a:r>
            <a:endParaRPr lang="en-US" sz="3200" b="0" i="0" dirty="0">
              <a:effectLst/>
            </a:endParaRPr>
          </a:p>
          <a:p>
            <a:pPr algn="l" rtl="0" fontAlgn="base"/>
            <a:r>
              <a:rPr lang="en-US" sz="1800" b="0" i="0" dirty="0">
                <a:effectLst/>
                <a:latin typeface="Calibri" panose="020F0502020204030204" pitchFamily="34" charset="0"/>
                <a:hlinkClick r:id="rId10"/>
              </a:rPr>
              <a:t>8</a:t>
            </a:r>
            <a:r>
              <a:rPr lang="en-US" sz="1800" b="0" i="0" baseline="30000" dirty="0">
                <a:effectLst/>
                <a:latin typeface="Calibri" panose="020F0502020204030204" pitchFamily="34" charset="0"/>
                <a:hlinkClick r:id="rId10"/>
              </a:rPr>
              <a:t>th</a:t>
            </a:r>
            <a:r>
              <a:rPr lang="en-US" sz="1800" b="0" i="0" dirty="0">
                <a:effectLst/>
                <a:latin typeface="Calibri" panose="020F0502020204030204" pitchFamily="34" charset="0"/>
                <a:hlinkClick r:id="rId10"/>
              </a:rPr>
              <a:t> Grade Science Literacy Task: Mixtures</a:t>
            </a:r>
            <a:r>
              <a:rPr lang="en-US" sz="1800" b="0" i="0" dirty="0">
                <a:effectLst/>
                <a:latin typeface="Calibri" panose="020F0502020204030204" pitchFamily="34" charset="0"/>
              </a:rPr>
              <a:t> </a:t>
            </a:r>
            <a:endParaRPr lang="en-US" sz="3200" b="0" i="0" dirty="0">
              <a:effectLst/>
            </a:endParaRPr>
          </a:p>
          <a:p>
            <a:endParaRPr lang="en-US" sz="3200" dirty="0"/>
          </a:p>
        </p:txBody>
      </p:sp>
      <p:sp>
        <p:nvSpPr>
          <p:cNvPr id="6" name="TextBox 5">
            <a:extLst>
              <a:ext uri="{FF2B5EF4-FFF2-40B4-BE49-F238E27FC236}">
                <a16:creationId xmlns:a16="http://schemas.microsoft.com/office/drawing/2014/main" id="{9A891556-7ED2-8D5A-AC15-033108ECA40D}"/>
              </a:ext>
            </a:extLst>
          </p:cNvPr>
          <p:cNvSpPr txBox="1"/>
          <p:nvPr/>
        </p:nvSpPr>
        <p:spPr>
          <a:xfrm>
            <a:off x="546265" y="5832900"/>
            <a:ext cx="8389917" cy="830997"/>
          </a:xfrm>
          <a:prstGeom prst="rect">
            <a:avLst/>
          </a:prstGeom>
          <a:noFill/>
        </p:spPr>
        <p:txBody>
          <a:bodyPr wrap="square" rtlCol="0">
            <a:spAutoFit/>
          </a:bodyPr>
          <a:lstStyle/>
          <a:p>
            <a:r>
              <a:rPr lang="en-US" sz="2400" dirty="0"/>
              <a:t>GA DOE may be looking for writers for this style lesson for next summer. I can put your name in if you are interested.</a:t>
            </a:r>
          </a:p>
        </p:txBody>
      </p:sp>
      <p:sp>
        <p:nvSpPr>
          <p:cNvPr id="7" name="Arrow: Left 6">
            <a:extLst>
              <a:ext uri="{FF2B5EF4-FFF2-40B4-BE49-F238E27FC236}">
                <a16:creationId xmlns:a16="http://schemas.microsoft.com/office/drawing/2014/main" id="{F8B58BBD-A25F-60FD-6B21-6F637016E8B3}"/>
              </a:ext>
            </a:extLst>
          </p:cNvPr>
          <p:cNvSpPr/>
          <p:nvPr/>
        </p:nvSpPr>
        <p:spPr>
          <a:xfrm>
            <a:off x="3087584" y="3428999"/>
            <a:ext cx="740229" cy="4750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Left 7">
            <a:extLst>
              <a:ext uri="{FF2B5EF4-FFF2-40B4-BE49-F238E27FC236}">
                <a16:creationId xmlns:a16="http://schemas.microsoft.com/office/drawing/2014/main" id="{0A971FF5-9A3D-DECF-0922-88E88BB3D2C1}"/>
              </a:ext>
            </a:extLst>
          </p:cNvPr>
          <p:cNvSpPr/>
          <p:nvPr/>
        </p:nvSpPr>
        <p:spPr>
          <a:xfrm>
            <a:off x="4780807" y="4282043"/>
            <a:ext cx="740229" cy="4750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7357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6100C9-EF6A-3E47-EDB9-34EF470895BB}"/>
              </a:ext>
            </a:extLst>
          </p:cNvPr>
          <p:cNvSpPr>
            <a:spLocks noGrp="1"/>
          </p:cNvSpPr>
          <p:nvPr>
            <p:ph type="title"/>
          </p:nvPr>
        </p:nvSpPr>
        <p:spPr>
          <a:xfrm>
            <a:off x="985968" y="4473225"/>
            <a:ext cx="8288035" cy="1095059"/>
          </a:xfrm>
        </p:spPr>
        <p:txBody>
          <a:bodyPr vert="horz" lIns="91440" tIns="45720" rIns="91440" bIns="45720" rtlCol="0" anchor="b">
            <a:normAutofit/>
          </a:bodyPr>
          <a:lstStyle/>
          <a:p>
            <a:pPr algn="ctr">
              <a:lnSpc>
                <a:spcPct val="90000"/>
              </a:lnSpc>
            </a:pPr>
            <a:r>
              <a:rPr lang="en-US" sz="3400" dirty="0"/>
              <a:t>Where can I find more support for reading and writing strategies?</a:t>
            </a:r>
          </a:p>
        </p:txBody>
      </p:sp>
      <p:pic>
        <p:nvPicPr>
          <p:cNvPr id="6" name="Picture 5" descr="A picture containing text, book&#10;&#10;Description automatically generated">
            <a:extLst>
              <a:ext uri="{FF2B5EF4-FFF2-40B4-BE49-F238E27FC236}">
                <a16:creationId xmlns:a16="http://schemas.microsoft.com/office/drawing/2014/main" id="{5C475877-318B-21B0-E609-A30426218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1345" y="934221"/>
            <a:ext cx="2554655" cy="3317736"/>
          </a:xfrm>
          <a:prstGeom prst="rect">
            <a:avLst/>
          </a:prstGeom>
          <a:ln>
            <a:solidFill>
              <a:schemeClr val="tx1"/>
            </a:solidFill>
          </a:ln>
        </p:spPr>
      </p:pic>
      <p:pic>
        <p:nvPicPr>
          <p:cNvPr id="7" name="Picture 6" descr="Diagram&#10;&#10;Description automatically generated">
            <a:extLst>
              <a:ext uri="{FF2B5EF4-FFF2-40B4-BE49-F238E27FC236}">
                <a16:creationId xmlns:a16="http://schemas.microsoft.com/office/drawing/2014/main" id="{3B952943-2BF7-2FB8-628D-E593630F9E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8940" y="934221"/>
            <a:ext cx="2562951" cy="3317736"/>
          </a:xfrm>
          <a:prstGeom prst="rect">
            <a:avLst/>
          </a:prstGeom>
          <a:ln>
            <a:solidFill>
              <a:schemeClr val="tx1"/>
            </a:solidFill>
          </a:ln>
        </p:spPr>
      </p:pic>
      <p:pic>
        <p:nvPicPr>
          <p:cNvPr id="2" name="Picture 1">
            <a:extLst>
              <a:ext uri="{FF2B5EF4-FFF2-40B4-BE49-F238E27FC236}">
                <a16:creationId xmlns:a16="http://schemas.microsoft.com/office/drawing/2014/main" id="{3995F5B7-FCF3-4016-DAE0-78073F5456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109" y="988317"/>
            <a:ext cx="2450296" cy="3209544"/>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8359185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2670EB-EF85-496B-A729-A330202F2BAE}"/>
              </a:ext>
            </a:extLst>
          </p:cNvPr>
          <p:cNvSpPr>
            <a:spLocks noGrp="1"/>
          </p:cNvSpPr>
          <p:nvPr>
            <p:ph idx="1"/>
          </p:nvPr>
        </p:nvSpPr>
        <p:spPr>
          <a:xfrm>
            <a:off x="238540" y="113472"/>
            <a:ext cx="10827026" cy="6626087"/>
          </a:xfrm>
        </p:spPr>
        <p:txBody>
          <a:bodyPr>
            <a:normAutofit/>
          </a:bodyPr>
          <a:lstStyle/>
          <a:p>
            <a:pPr marL="0" indent="0">
              <a:buNone/>
            </a:pPr>
            <a:r>
              <a:rPr lang="en-US" b="1" dirty="0"/>
              <a:t>Elementary:</a:t>
            </a:r>
          </a:p>
          <a:p>
            <a:r>
              <a:rPr lang="en-US" dirty="0">
                <a:hlinkClick r:id="rId3"/>
              </a:rPr>
              <a:t>Integrating Writing and Science</a:t>
            </a:r>
            <a:endParaRPr lang="en-US" dirty="0"/>
          </a:p>
          <a:p>
            <a:r>
              <a:rPr lang="en-US" dirty="0">
                <a:hlinkClick r:id="rId4"/>
              </a:rPr>
              <a:t>Integrating Reading and Science</a:t>
            </a:r>
            <a:endParaRPr lang="en-US" dirty="0"/>
          </a:p>
          <a:p>
            <a:r>
              <a:rPr lang="en-US" dirty="0">
                <a:hlinkClick r:id="rId5"/>
              </a:rPr>
              <a:t>Writing about Claims, Evidence, and Reasoning</a:t>
            </a:r>
            <a:endParaRPr lang="en-US" dirty="0"/>
          </a:p>
          <a:p>
            <a:r>
              <a:rPr lang="en-US" dirty="0">
                <a:hlinkClick r:id="rId6"/>
              </a:rPr>
              <a:t>Sentence Frames for Reading, Writing, and Forming Science Knowledge</a:t>
            </a:r>
            <a:endParaRPr lang="en-US" dirty="0"/>
          </a:p>
          <a:p>
            <a:pPr marL="0" indent="0">
              <a:buNone/>
            </a:pPr>
            <a:r>
              <a:rPr lang="en-US" b="1" dirty="0"/>
              <a:t> Middle/High:</a:t>
            </a:r>
          </a:p>
          <a:p>
            <a:r>
              <a:rPr lang="en-US" dirty="0">
                <a:hlinkClick r:id="rId7"/>
              </a:rPr>
              <a:t>Integrating Writing and Science:</a:t>
            </a:r>
            <a:endParaRPr lang="en-US" dirty="0"/>
          </a:p>
          <a:p>
            <a:r>
              <a:rPr lang="en-US" dirty="0">
                <a:hlinkClick r:id="rId8"/>
              </a:rPr>
              <a:t>Integrating Reading and Science:</a:t>
            </a:r>
            <a:endParaRPr lang="en-US" dirty="0"/>
          </a:p>
          <a:p>
            <a:r>
              <a:rPr lang="en-US" dirty="0">
                <a:hlinkClick r:id="rId9"/>
              </a:rPr>
              <a:t>Signal Words for Reading, Writing, and Forming Science Knowledge</a:t>
            </a:r>
            <a:endParaRPr lang="en-US" dirty="0"/>
          </a:p>
          <a:p>
            <a:r>
              <a:rPr lang="en-US" dirty="0">
                <a:hlinkClick r:id="rId10"/>
              </a:rPr>
              <a:t>Writing about Claims, Evidence, and Reasoning:</a:t>
            </a:r>
            <a:endParaRPr lang="en-US" dirty="0"/>
          </a:p>
          <a:p>
            <a:pPr marL="0" indent="0">
              <a:buNone/>
            </a:pPr>
            <a:r>
              <a:rPr lang="en-US" b="1" dirty="0"/>
              <a:t> K-12: </a:t>
            </a:r>
          </a:p>
          <a:p>
            <a:r>
              <a:rPr lang="en-US" dirty="0">
                <a:hlinkClick r:id="rId11"/>
              </a:rPr>
              <a:t>Reading Strategies Part 1: Make it Make Sense: For Teachers in Grades K-12</a:t>
            </a:r>
            <a:endParaRPr lang="en-US" dirty="0"/>
          </a:p>
          <a:p>
            <a:r>
              <a:rPr lang="en-US" dirty="0">
                <a:hlinkClick r:id="rId12"/>
              </a:rPr>
              <a:t>Reading Strategies Part 2: Problem-Solving Tools</a:t>
            </a:r>
            <a:endParaRPr lang="en-US" dirty="0"/>
          </a:p>
          <a:p>
            <a:r>
              <a:rPr lang="en-US" dirty="0">
                <a:hlinkClick r:id="rId13"/>
              </a:rPr>
              <a:t>Knowing Enough to Read: How Background Influences Science Comprehension</a:t>
            </a:r>
            <a:endParaRPr lang="en-US" dirty="0"/>
          </a:p>
          <a:p>
            <a:r>
              <a:rPr lang="en-US" dirty="0">
                <a:hlinkClick r:id="rId14"/>
              </a:rPr>
              <a:t>Before and After Writing: Prewriting and Evaluation</a:t>
            </a:r>
            <a:endParaRPr lang="en-US" dirty="0"/>
          </a:p>
          <a:p>
            <a:r>
              <a:rPr lang="en-US" dirty="0">
                <a:hlinkClick r:id="rId15"/>
              </a:rPr>
              <a:t>Integrating Reading, Writing, and Science in the K-8 Classroom: A Call to Action for Administrators​</a:t>
            </a:r>
            <a:endParaRPr lang="en-US" dirty="0"/>
          </a:p>
        </p:txBody>
      </p:sp>
      <p:pic>
        <p:nvPicPr>
          <p:cNvPr id="5" name="Content Placeholder 3">
            <a:extLst>
              <a:ext uri="{FF2B5EF4-FFF2-40B4-BE49-F238E27FC236}">
                <a16:creationId xmlns:a16="http://schemas.microsoft.com/office/drawing/2014/main" id="{11F946F3-7BA0-4F4E-B620-CAC32EDBB0D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317363" y="-32104"/>
            <a:ext cx="2747846" cy="1950307"/>
          </a:xfrm>
          <a:prstGeom prst="rect">
            <a:avLst/>
          </a:prstGeom>
        </p:spPr>
      </p:pic>
    </p:spTree>
    <p:extLst>
      <p:ext uri="{BB962C8B-B14F-4D97-AF65-F5344CB8AC3E}">
        <p14:creationId xmlns:p14="http://schemas.microsoft.com/office/powerpoint/2010/main" val="766346547"/>
      </p:ext>
    </p:extLst>
  </p:cSld>
  <p:clrMapOvr>
    <a:masterClrMapping/>
  </p:clrMapOvr>
</p:sld>
</file>

<file path=ppt/theme/theme1.xml><?xml version="1.0" encoding="utf-8"?>
<a:theme xmlns:a="http://schemas.openxmlformats.org/drawingml/2006/main" name="Face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11961</TotalTime>
  <Words>3336</Words>
  <Application>Microsoft Office PowerPoint</Application>
  <PresentationFormat>Widescreen</PresentationFormat>
  <Paragraphs>307</Paragraphs>
  <Slides>60</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Calibri</vt:lpstr>
      <vt:lpstr>Times New Roman</vt:lpstr>
      <vt:lpstr>Trebuchet MS</vt:lpstr>
      <vt:lpstr>Wingdings</vt:lpstr>
      <vt:lpstr>Wingdings 3</vt:lpstr>
      <vt:lpstr>Facet</vt:lpstr>
      <vt:lpstr>Literacy Strategies for 5th Grade Science</vt:lpstr>
      <vt:lpstr>Welcome!</vt:lpstr>
      <vt:lpstr>PowerPoint Presentation</vt:lpstr>
      <vt:lpstr>PowerPoint Presentation</vt:lpstr>
      <vt:lpstr>Last time: Reflection Point 4</vt:lpstr>
      <vt:lpstr>Did you try a lesson using this structure?</vt:lpstr>
      <vt:lpstr>Agenda</vt:lpstr>
      <vt:lpstr>Topic 1: Reading Groups</vt:lpstr>
      <vt:lpstr>Why use reading groups?</vt:lpstr>
      <vt:lpstr>The Intelligence Fallacy</vt:lpstr>
      <vt:lpstr>Building a Classroom Conversation about Making Sense of Text</vt:lpstr>
      <vt:lpstr>Let’s give it a try.</vt:lpstr>
      <vt:lpstr>Coding</vt:lpstr>
      <vt:lpstr>Coding Example</vt:lpstr>
      <vt:lpstr>Overview of Reading Procedure</vt:lpstr>
      <vt:lpstr>A Reading Group Procedure</vt:lpstr>
      <vt:lpstr>Thoughts on the experience of working in groups?</vt:lpstr>
      <vt:lpstr>Introducing Reading Groups</vt:lpstr>
      <vt:lpstr>Reading Group Management</vt:lpstr>
      <vt:lpstr>PowerPoint Presentation</vt:lpstr>
      <vt:lpstr>Variations on the Procedure (pick one and stick with it for awhile)</vt:lpstr>
      <vt:lpstr>Interacting on Reading Strategies</vt:lpstr>
      <vt:lpstr>It Gets Easier!</vt:lpstr>
      <vt:lpstr>Reflection Point 1  Jot your thinking at this point. Consider questions such as:</vt:lpstr>
      <vt:lpstr> </vt:lpstr>
      <vt:lpstr>Classroom writing falls on a spectrum.</vt:lpstr>
      <vt:lpstr>Raise your hand if you have ever…</vt:lpstr>
      <vt:lpstr>It’s easier if you have  something you want to say.</vt:lpstr>
      <vt:lpstr>The more time you spend helping students prepare to write, the better your results will be.</vt:lpstr>
      <vt:lpstr>Biology Sample Lesson: Fish for Dinner?</vt:lpstr>
      <vt:lpstr>PowerPoint Presentation</vt:lpstr>
      <vt:lpstr>Here Comes Some Pollution…</vt:lpstr>
      <vt:lpstr>PowerPoint Presentation</vt:lpstr>
      <vt:lpstr>Writing Skill: Cause and Effect (frames)</vt:lpstr>
      <vt:lpstr>Fish for Dinner? </vt:lpstr>
      <vt:lpstr>How could we frame this?(students must help!)</vt:lpstr>
      <vt:lpstr>E-X--P---A----N-----D</vt:lpstr>
      <vt:lpstr>Summary: Options for scaffolding writing</vt:lpstr>
      <vt:lpstr>Reflection Point 2  Jot your thinking at this point. Consider questions such as:</vt:lpstr>
      <vt:lpstr>Teaching Science Vocabulary </vt:lpstr>
      <vt:lpstr>How we teach vocabulary in ELA:</vt:lpstr>
      <vt:lpstr>Science (and sometimes social studies) is different</vt:lpstr>
      <vt:lpstr>We need to look at how children learn words for “whole new ideas”</vt:lpstr>
      <vt:lpstr>Say a 4-old is going to “help” us cook dinner….</vt:lpstr>
      <vt:lpstr>People learn new concept vocabulary best when the word comes  right when they need it</vt:lpstr>
      <vt:lpstr>In science, the “ideal time” for a  new word  is just after the child has grasped the  new idea.</vt:lpstr>
      <vt:lpstr>Returning to the “transverse fault”</vt:lpstr>
      <vt:lpstr>What does this mean for our lessons?</vt:lpstr>
      <vt:lpstr>Then they need to practice the word! It becomes theirs when they USE it.</vt:lpstr>
      <vt:lpstr>Reflection Point 3  Jot your thinking at this point. Consider questions such as:</vt:lpstr>
      <vt:lpstr>Let’s brainstorm a little on setting up a lesson like this.</vt:lpstr>
      <vt:lpstr>PowerPoint Presentation</vt:lpstr>
      <vt:lpstr>What exploration ideas do you have?</vt:lpstr>
      <vt:lpstr>What writing prompt ideas do you have?</vt:lpstr>
      <vt:lpstr>Reflection Point 4</vt:lpstr>
      <vt:lpstr>Challenge:</vt:lpstr>
      <vt:lpstr>Related Resources</vt:lpstr>
      <vt:lpstr>Georgia DOE Literacy Learning Cycles</vt:lpstr>
      <vt:lpstr>Where can I find more support for reading and writing strategies?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Once Upon Life 3 hour</dc:title>
  <dc:creator>Jodi Wheeler-Toppen</dc:creator>
  <cp:lastModifiedBy>Jodi Wheeler-Toppen</cp:lastModifiedBy>
  <cp:revision>63</cp:revision>
  <dcterms:created xsi:type="dcterms:W3CDTF">2017-10-30T12:49:34Z</dcterms:created>
  <dcterms:modified xsi:type="dcterms:W3CDTF">2023-01-25T23:46:27Z</dcterms:modified>
</cp:coreProperties>
</file>