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89" r:id="rId3"/>
    <p:sldId id="290" r:id="rId4"/>
    <p:sldId id="291" r:id="rId5"/>
    <p:sldId id="262" r:id="rId6"/>
    <p:sldId id="263" r:id="rId7"/>
    <p:sldId id="265" r:id="rId8"/>
    <p:sldId id="266" r:id="rId9"/>
    <p:sldId id="29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C2A9-F16A-4E1A-8E2B-A19674205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8006FF-2AD2-414D-87EB-F75307073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B34D5-C3FD-4A92-9953-D4F145B99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E8081-6B54-4244-B83F-52705688C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73344-E42A-4A46-9D66-694FCD361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7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DB648-F216-45D3-BAFB-F885743D8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A024C-07B6-4BB5-94DE-EBB83FFF9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59C52-ED67-4CDD-8B5F-05E682DF9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D0DAD-26A2-48D2-BFB4-F6F61B75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124C8-1295-42B2-B99B-9AD9318E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9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5E48D-3DCF-4134-ACA5-9A053487C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7C9A5-EBCB-4396-8241-BFBB0DA16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023BA-E222-4D41-85C6-B92B7821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AE23F-E2B3-486A-AA01-E84F84524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BA4F7-10AC-4543-860A-18E66E2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9288B-4AAB-45CC-9D3A-450BD1F94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A63BB-1133-47FF-8146-86173F03D9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59548F-ACDC-4C65-A2E8-6CAB89170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08647-B15C-4FF1-AA30-31D8EF348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EDF43D-2548-44CE-9163-5E79E27D0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6BC00-C0B7-48A1-9B71-DEA93968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50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12645-190D-4C73-8C81-7F61E16A6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53223-F2F4-44FA-A720-0B1FCDA46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0F3C2E-6074-4D57-A37D-9BE6C921B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D97D82-247A-446D-A41F-DA0584406E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497824-F356-471F-93E8-D424226BA1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612DD7-20E2-47EA-8E6B-93D75512D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977B5B-3E09-46CB-8865-E0121F19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6FC8A8-3C2A-4273-B19F-DD56A2D0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5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7672-E60E-47A4-8236-4EA2E829D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DFA0CF-521C-47F1-A206-FB7505A1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9FB120-A70E-4761-AFD1-6701B78F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FEE8D2-B09B-4458-BBB2-3F34E8E30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03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F2FBB7-4816-462D-B237-8BF85C80D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A6C4FB-A5A9-457F-BE07-EF4F1DA2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D8E42-94AE-4DEB-A5A9-52510A606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3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9518-31FA-44E4-8B8C-7A24D3BC4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8D5FB-8AC0-49D5-BCB6-C016AD834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8A255-0BCD-4114-8A2D-A7BD395EC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DFA89-2952-4072-8E27-E8E1667DD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873D2-A9B7-4A2F-9153-06E0AB1D4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4DFFC-EE07-495F-BE6E-B07317AE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7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98ED4-00B7-4C24-8149-10561D156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9EF78E-AFA5-475C-9B30-C534F85954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AE77F-B11F-4712-9D24-3CE212DF5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4D951A-35B4-4E91-9F1A-F7BE52AE6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F54A98-8394-4BA5-A983-C05FF5CA3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B4E90-5225-4049-A59B-6D275F44E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5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C3D3D-992B-407E-B9A0-628842250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0DA9B6-CF12-4569-AAF0-189DEF229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E0057-BC83-4AEE-9D5C-4066A8B9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5F9AD-FD2A-4381-9314-0F782E75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D7105-1B7F-4C68-BCC2-8BBEB8F3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73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42176B-D86D-4557-8C34-31C8ED284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1170A7-BA08-49CD-B442-70DC07F6E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D785C-6304-4CAC-ABE1-52A3B4D4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5E28E-470D-4128-BB1A-3B087619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0E993-A85A-49BA-A3B3-0E778F7B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4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7E12B6-3EC4-432F-B53B-C0460C0D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2D49B-D7F1-432A-AD2C-437EB491C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F01AD-052A-47FE-AED1-559E74A04F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50F67-122B-4328-A29F-5FB7600E53CF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46ABC-DE47-474B-9234-8B42B21CD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B0034-BCA4-46B6-9AB4-953431185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36FC0-8520-4D8A-B27B-E9DEB1A10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1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4.png"/><Relationship Id="rId3" Type="http://schemas.openxmlformats.org/officeDocument/2006/relationships/image" Target="../media/image9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33" Type="http://schemas.openxmlformats.org/officeDocument/2006/relationships/image" Target="../media/image170.png"/><Relationship Id="rId2" Type="http://schemas.openxmlformats.org/officeDocument/2006/relationships/image" Target="../media/image8.png"/><Relationship Id="rId29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32" Type="http://schemas.openxmlformats.org/officeDocument/2006/relationships/image" Target="../media/image160.png"/><Relationship Id="rId28" Type="http://schemas.openxmlformats.org/officeDocument/2006/relationships/image" Target="../media/image56.png"/><Relationship Id="rId31" Type="http://schemas.openxmlformats.org/officeDocument/2006/relationships/image" Target="../media/image150.png"/><Relationship Id="rId30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1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C8DD3-7E6D-4CB6-B08A-10991FAEC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Bubble Shapes and Mechanics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48D79F-AC06-42E7-99F3-FB773F9EFB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5440" y="6067272"/>
            <a:ext cx="9144000" cy="938048"/>
          </a:xfrm>
        </p:spPr>
        <p:txBody>
          <a:bodyPr/>
          <a:lstStyle/>
          <a:p>
            <a:r>
              <a:rPr lang="en-US" dirty="0"/>
              <a:t>Alexander (Bo) Lee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3F951C-EBA1-4D06-BDFD-6CF16EDBF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2387600"/>
            <a:ext cx="5143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2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Star-nosed moles show us how to use noses underwater</a:t>
            </a:r>
          </a:p>
        </p:txBody>
      </p:sp>
      <p:pic>
        <p:nvPicPr>
          <p:cNvPr id="4" name="4441024a-s2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3616"/>
          <a:stretch/>
        </p:blipFill>
        <p:spPr>
          <a:xfrm>
            <a:off x="833438" y="1738313"/>
            <a:ext cx="5894387" cy="4421187"/>
          </a:xfrm>
        </p:spPr>
      </p:pic>
      <p:sp>
        <p:nvSpPr>
          <p:cNvPr id="3" name="TextBox 2"/>
          <p:cNvSpPr txBox="1"/>
          <p:nvPr/>
        </p:nvSpPr>
        <p:spPr>
          <a:xfrm>
            <a:off x="6947065" y="5922840"/>
            <a:ext cx="1520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Catania, 2006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7065" y="1698171"/>
            <a:ext cx="44888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Body Mass: 50 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Bubble Volume: 0.1 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Timescale: 0.1 sec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E8DB64-309B-4454-8145-D425DBBFB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7065" y="4464735"/>
            <a:ext cx="1232201" cy="145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7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4A9A-7F8A-455D-8308-DBCFB6412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Investigating bubbles with our own star-noses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B6A37C-493F-4E77-9D32-E85DAE281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842367"/>
            <a:ext cx="3962400" cy="1981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85B53D-CA62-4267-A3E5-E24C33BD1B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6" t="18530" r="11179" b="41793"/>
          <a:stretch/>
        </p:blipFill>
        <p:spPr>
          <a:xfrm>
            <a:off x="7395675" y="3978720"/>
            <a:ext cx="3966938" cy="1710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09BE5-1D32-4EA9-944C-5FCEE576B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87" y="1842367"/>
            <a:ext cx="5804890" cy="384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46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BFBA7-2C5F-4C0F-9203-7728CC30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closer look at our plastic stars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C3555B-D19E-4E3D-9849-11719971298C}"/>
              </a:ext>
            </a:extLst>
          </p:cNvPr>
          <p:cNvGrpSpPr/>
          <p:nvPr/>
        </p:nvGrpSpPr>
        <p:grpSpPr>
          <a:xfrm>
            <a:off x="0" y="1690688"/>
            <a:ext cx="5061591" cy="4977684"/>
            <a:chOff x="77885" y="1893015"/>
            <a:chExt cx="5061591" cy="497768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4E9A400-55F6-4CD2-8461-BCF2A533D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060" t="63463" r="52771" b="154"/>
            <a:stretch/>
          </p:blipFill>
          <p:spPr>
            <a:xfrm>
              <a:off x="77885" y="1893015"/>
              <a:ext cx="5061591" cy="4977684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6C4DAD1-5ACF-4B32-98E5-680B796012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4563" y="2743200"/>
              <a:ext cx="1651680" cy="166137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B5AC2CA-39C1-42BA-8AD2-38E9352D06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4563" y="3187700"/>
              <a:ext cx="2172237" cy="121687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2A523C99-0A5D-4265-87B7-A6866C6E8DDD}"/>
                </a:ext>
              </a:extLst>
            </p:cNvPr>
            <p:cNvSpPr/>
            <p:nvPr/>
          </p:nvSpPr>
          <p:spPr>
            <a:xfrm>
              <a:off x="3357424" y="3429000"/>
              <a:ext cx="592276" cy="622300"/>
            </a:xfrm>
            <a:prstGeom prst="arc">
              <a:avLst>
                <a:gd name="adj1" fmla="val 16847052"/>
                <a:gd name="adj2" fmla="val 0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033D4BB-7056-4091-BF24-8E80C41BA6AA}"/>
                    </a:ext>
                  </a:extLst>
                </p:cNvPr>
                <p:cNvSpPr txBox="1"/>
                <p:nvPr/>
              </p:nvSpPr>
              <p:spPr>
                <a:xfrm>
                  <a:off x="3877981" y="2998073"/>
                  <a:ext cx="609600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0" lang="en-US" sz="32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𝜃</m:t>
                        </m:r>
                      </m:oMath>
                    </m:oMathPara>
                  </a14:m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033D4BB-7056-4091-BF24-8E80C41BA6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7981" y="2998073"/>
                  <a:ext cx="609600" cy="49244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88A73D-E5F7-43EB-8C06-726DECCB0693}"/>
              </a:ext>
            </a:extLst>
          </p:cNvPr>
          <p:cNvSpPr txBox="1"/>
          <p:nvPr/>
        </p:nvSpPr>
        <p:spPr>
          <a:xfrm>
            <a:off x="5803900" y="2120900"/>
            <a:ext cx="546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 with circle of radius 2 cm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Cut 6 gaps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Size of gap based 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Preserve inner circle of radius 0.3 cm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Cut hole of radius 0.01 cm for syringe nozzle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206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6FD9B-6493-47B4-AAF4-B1F59F04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closer look at the bubble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8BCF08-6A54-45A6-97B0-BF7F2E4E5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3" y="1690688"/>
            <a:ext cx="5241810" cy="2620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95E8E5-F8E3-4390-BD70-A4BC2274CD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6" t="18530" r="11179" b="41793"/>
          <a:stretch/>
        </p:blipFill>
        <p:spPr>
          <a:xfrm>
            <a:off x="837910" y="4410591"/>
            <a:ext cx="5247813" cy="2263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F1D36D-BFCF-4F49-8490-4DE05ED0D5A5}"/>
              </a:ext>
            </a:extLst>
          </p:cNvPr>
          <p:cNvSpPr txBox="1"/>
          <p:nvPr/>
        </p:nvSpPr>
        <p:spPr>
          <a:xfrm>
            <a:off x="6400800" y="1863306"/>
            <a:ext cx="54518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Bubble takes the shape of a cylinder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Height of 0.3 cm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bubble is like a puddle of water. As you add more, the puddle does not get taller, it just spreads out more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6E3CCD-B5A2-474A-8FB0-1AB9914B9C8B}"/>
              </a:ext>
            </a:extLst>
          </p:cNvPr>
          <p:cNvCxnSpPr/>
          <p:nvPr/>
        </p:nvCxnSpPr>
        <p:spPr>
          <a:xfrm>
            <a:off x="2415396" y="5089585"/>
            <a:ext cx="0" cy="1207698"/>
          </a:xfrm>
          <a:prstGeom prst="line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C9187F8-798C-4408-9DA0-B04CB00D08D6}"/>
                  </a:ext>
                </a:extLst>
              </p:cNvPr>
              <p:cNvSpPr txBox="1"/>
              <p:nvPr/>
            </p:nvSpPr>
            <p:spPr>
              <a:xfrm>
                <a:off x="2415396" y="5397500"/>
                <a:ext cx="18517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𝐻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=0.3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C9187F8-798C-4408-9DA0-B04CB00D0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396" y="5397500"/>
                <a:ext cx="185179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2360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099AF-81BA-4C68-B154-9AC82685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Bubbles can squeeze through the gap when the width of the gap is greater than 0.3 cm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9E9833-A67F-457C-8062-577689D5E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90" y="2622340"/>
            <a:ext cx="5241810" cy="26209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79D4EE-4984-440F-BB2E-3D9F22D8B91D}"/>
              </a:ext>
            </a:extLst>
          </p:cNvPr>
          <p:cNvSpPr txBox="1"/>
          <p:nvPr/>
        </p:nvSpPr>
        <p:spPr>
          <a:xfrm>
            <a:off x="6334664" y="2224632"/>
            <a:ext cx="52418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Practice Problem: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star has a gap angle of 30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 Math" panose="02040503050406030204" pitchFamily="18" charset="0"/>
                <a:cs typeface="+mn-cs"/>
              </a:rPr>
              <a:t>° and we form a bubble of 0.9 cm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 Math" panose="02040503050406030204" pitchFamily="18" charset="0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 Math" panose="02040503050406030204" pitchFamily="18" charset="0"/>
                <a:cs typeface="+mn-cs"/>
              </a:rPr>
              <a:t>. Will the bubble squeeze through the gaps?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 Math" panose="020405030504060302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 Math" panose="02040503050406030204" pitchFamily="18" charset="0"/>
                <a:cs typeface="+mn-cs"/>
              </a:rPr>
              <a:t>(Hint: Remember that the bubble is a cylinder of height 0.3 cm. We can use trigonometry to find the width of the gap)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725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099AF-81BA-4C68-B154-9AC82685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Bubbles can squeeze through the gap when the width of the gap is greater than 0.3 cm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9E9833-A67F-457C-8062-577689D5E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98" y="1758967"/>
            <a:ext cx="3949819" cy="19749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79D4EE-4984-440F-BB2E-3D9F22D8B91D}"/>
                  </a:ext>
                </a:extLst>
              </p:cNvPr>
              <p:cNvSpPr txBox="1"/>
              <p:nvPr/>
            </p:nvSpPr>
            <p:spPr>
              <a:xfrm>
                <a:off x="4971917" y="2220687"/>
                <a:ext cx="6698961" cy="3093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Solution: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𝑉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=0.9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𝑐𝑚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𝜃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=30°,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h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=0.3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𝑐𝑚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radius of the bubble cylinder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𝑅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h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→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𝑅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𝑉</m:t>
                              </m:r>
                            </m:num>
                            <m:den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𝜋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h</m:t>
                              </m:r>
                            </m:den>
                          </m:f>
                        </m:e>
                      </m:ra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0.9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𝑐𝑚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(3.14)(0.3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𝑐𝑚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den>
                          </m:f>
                        </m:e>
                      </m:ra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≈1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gap width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𝑡𝑎𝑛</m:t>
                    </m:r>
                    <m:d>
                      <m:d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num>
                          <m:den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𝐿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/2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𝑅</m:t>
                        </m:r>
                      </m:den>
                    </m:f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→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𝐿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=2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𝑅𝑡𝑎𝑛</m:t>
                    </m:r>
                    <m:d>
                      <m:d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num>
                          <m:den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</m:t>
                    </m:r>
                    <m:d>
                      <m:d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cm</m:t>
                        </m:r>
                      </m:e>
                    </m:d>
                    <m:r>
                      <m:rPr>
                        <m:sty m:val="p"/>
                      </m:rP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tan</m:t>
                    </m:r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(15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°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)=0.5cm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Bubble squeezes through the gap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79D4EE-4984-440F-BB2E-3D9F22D8B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917" y="2220687"/>
                <a:ext cx="6698961" cy="3093091"/>
              </a:xfrm>
              <a:prstGeom prst="rect">
                <a:avLst/>
              </a:prstGeom>
              <a:blipFill>
                <a:blip r:embed="rId3"/>
                <a:stretch>
                  <a:fillRect l="-1456" t="-1575" b="-3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6D42F3FE-0370-4A41-852D-F1D21B0A1339}"/>
              </a:ext>
            </a:extLst>
          </p:cNvPr>
          <p:cNvGrpSpPr/>
          <p:nvPr/>
        </p:nvGrpSpPr>
        <p:grpSpPr>
          <a:xfrm>
            <a:off x="822797" y="3032314"/>
            <a:ext cx="3771096" cy="3922988"/>
            <a:chOff x="9027189" y="2556143"/>
            <a:chExt cx="3218093" cy="3771683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921F0E4-917A-40DD-BAF1-B34BFD589A65}"/>
                </a:ext>
              </a:extLst>
            </p:cNvPr>
            <p:cNvCxnSpPr>
              <a:cxnSpLocks/>
            </p:cNvCxnSpPr>
            <p:nvPr/>
          </p:nvCxnSpPr>
          <p:spPr>
            <a:xfrm>
              <a:off x="9027189" y="4755244"/>
              <a:ext cx="2345761" cy="1550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26B3BAD-9A00-4716-9BB1-1C6654C37325}"/>
                </a:ext>
              </a:extLst>
            </p:cNvPr>
            <p:cNvGrpSpPr/>
            <p:nvPr/>
          </p:nvGrpSpPr>
          <p:grpSpPr>
            <a:xfrm>
              <a:off x="9066780" y="2556143"/>
              <a:ext cx="3178502" cy="3771683"/>
              <a:chOff x="5381685" y="-702810"/>
              <a:chExt cx="3178502" cy="3771683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52F3215-664C-4E54-92C8-D8C4D30BD5CE}"/>
                  </a:ext>
                </a:extLst>
              </p:cNvPr>
              <p:cNvGrpSpPr/>
              <p:nvPr/>
            </p:nvGrpSpPr>
            <p:grpSpPr>
              <a:xfrm rot="5400000">
                <a:off x="4894434" y="-201051"/>
                <a:ext cx="3771683" cy="2768165"/>
                <a:chOff x="-2920781" y="2746138"/>
                <a:chExt cx="9180382" cy="2243813"/>
              </a:xfrm>
            </p:grpSpPr>
            <p:sp>
              <p:nvSpPr>
                <p:cNvPr id="29" name="Arc 28">
                  <a:extLst>
                    <a:ext uri="{FF2B5EF4-FFF2-40B4-BE49-F238E27FC236}">
                      <a16:creationId xmlns:a16="http://schemas.microsoft.com/office/drawing/2014/main" id="{30A61334-F013-405D-AB3B-5D3085DA317E}"/>
                    </a:ext>
                  </a:extLst>
                </p:cNvPr>
                <p:cNvSpPr/>
                <p:nvPr/>
              </p:nvSpPr>
              <p:spPr>
                <a:xfrm>
                  <a:off x="920892" y="4104167"/>
                  <a:ext cx="2237042" cy="648586"/>
                </a:xfrm>
                <a:prstGeom prst="arc">
                  <a:avLst>
                    <a:gd name="adj1" fmla="val 14635376"/>
                    <a:gd name="adj2" fmla="val 17958646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335FCE46-B514-44BE-8621-FAE5C4FD3CF6}"/>
                    </a:ext>
                  </a:extLst>
                </p:cNvPr>
                <p:cNvCxnSpPr>
                  <a:cxnSpLocks/>
                  <a:stCxn id="29" idx="2"/>
                  <a:endCxn id="35" idx="0"/>
                </p:cNvCxnSpPr>
                <p:nvPr/>
              </p:nvCxnSpPr>
              <p:spPr>
                <a:xfrm rot="16200000">
                  <a:off x="2818832" y="2654954"/>
                  <a:ext cx="1249566" cy="172930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23B99CD4-7957-4CA5-BF77-F150CAF9A726}"/>
                    </a:ext>
                  </a:extLst>
                </p:cNvPr>
                <p:cNvCxnSpPr>
                  <a:cxnSpLocks/>
                  <a:stCxn id="29" idx="0"/>
                  <a:endCxn id="34" idx="2"/>
                </p:cNvCxnSpPr>
                <p:nvPr/>
              </p:nvCxnSpPr>
              <p:spPr>
                <a:xfrm rot="16200000" flipV="1">
                  <a:off x="181863" y="2762605"/>
                  <a:ext cx="1322630" cy="142437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Arc 31">
                  <a:extLst>
                    <a:ext uri="{FF2B5EF4-FFF2-40B4-BE49-F238E27FC236}">
                      <a16:creationId xmlns:a16="http://schemas.microsoft.com/office/drawing/2014/main" id="{019ED3AA-3A17-4387-A3F5-EECC3DC5CA7A}"/>
                    </a:ext>
                  </a:extLst>
                </p:cNvPr>
                <p:cNvSpPr/>
                <p:nvPr/>
              </p:nvSpPr>
              <p:spPr>
                <a:xfrm>
                  <a:off x="-224045" y="3125089"/>
                  <a:ext cx="5285641" cy="999460"/>
                </a:xfrm>
                <a:prstGeom prst="arc">
                  <a:avLst>
                    <a:gd name="adj1" fmla="val 12720195"/>
                    <a:gd name="adj2" fmla="val 19001028"/>
                  </a:avLst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E1D4D181-76CB-4281-8264-43BAC2BC4A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1194656" y="3948715"/>
                  <a:ext cx="1864863" cy="217609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Arc 33">
                  <a:extLst>
                    <a:ext uri="{FF2B5EF4-FFF2-40B4-BE49-F238E27FC236}">
                      <a16:creationId xmlns:a16="http://schemas.microsoft.com/office/drawing/2014/main" id="{7F63825F-C3A5-4FC9-AD70-FCBF6C39F4F9}"/>
                    </a:ext>
                  </a:extLst>
                </p:cNvPr>
                <p:cNvSpPr/>
                <p:nvPr/>
              </p:nvSpPr>
              <p:spPr>
                <a:xfrm rot="19817986">
                  <a:off x="-2920781" y="2864569"/>
                  <a:ext cx="4020902" cy="763426"/>
                </a:xfrm>
                <a:prstGeom prst="arc">
                  <a:avLst>
                    <a:gd name="adj1" fmla="val 17309360"/>
                    <a:gd name="adj2" fmla="val 20107177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Arc 34">
                  <a:extLst>
                    <a:ext uri="{FF2B5EF4-FFF2-40B4-BE49-F238E27FC236}">
                      <a16:creationId xmlns:a16="http://schemas.microsoft.com/office/drawing/2014/main" id="{1350BB04-CF22-4826-A4E8-C437B1873BB7}"/>
                    </a:ext>
                  </a:extLst>
                </p:cNvPr>
                <p:cNvSpPr/>
                <p:nvPr/>
              </p:nvSpPr>
              <p:spPr>
                <a:xfrm rot="2880943">
                  <a:off x="4440213" y="2335842"/>
                  <a:ext cx="1409091" cy="2229684"/>
                </a:xfrm>
                <a:prstGeom prst="arc">
                  <a:avLst>
                    <a:gd name="adj1" fmla="val 11880246"/>
                    <a:gd name="adj2" fmla="val 13314768"/>
                  </a:avLst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37AB40EB-E10E-41B4-B273-F27080259C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81685" y="694481"/>
                <a:ext cx="2330655" cy="699576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571A71B-87D9-4289-9347-EDAF28875509}"/>
                  </a:ext>
                </a:extLst>
              </p:cNvPr>
              <p:cNvGrpSpPr/>
              <p:nvPr/>
            </p:nvGrpSpPr>
            <p:grpSpPr>
              <a:xfrm rot="5400000">
                <a:off x="6558448" y="850287"/>
                <a:ext cx="1074005" cy="1190109"/>
                <a:chOff x="8467119" y="523599"/>
                <a:chExt cx="1758170" cy="999965"/>
              </a:xfrm>
            </p:grpSpPr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D63BEE65-55FA-40D5-9616-8EB3EA78E4C1}"/>
                    </a:ext>
                  </a:extLst>
                </p:cNvPr>
                <p:cNvCxnSpPr/>
                <p:nvPr/>
              </p:nvCxnSpPr>
              <p:spPr>
                <a:xfrm>
                  <a:off x="8857935" y="1444050"/>
                  <a:ext cx="186034" cy="79514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04BD8FF4-DD9F-4DB2-8D8A-8B73EBA54981}"/>
                    </a:ext>
                  </a:extLst>
                </p:cNvPr>
                <p:cNvCxnSpPr/>
                <p:nvPr/>
              </p:nvCxnSpPr>
              <p:spPr>
                <a:xfrm>
                  <a:off x="8741193" y="1282027"/>
                  <a:ext cx="469443" cy="199185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9AB35D9E-EDE2-4CC4-A510-BE12292B49D2}"/>
                    </a:ext>
                  </a:extLst>
                </p:cNvPr>
                <p:cNvCxnSpPr/>
                <p:nvPr/>
              </p:nvCxnSpPr>
              <p:spPr>
                <a:xfrm>
                  <a:off x="8645631" y="1116962"/>
                  <a:ext cx="849087" cy="360840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D18E8DC5-4005-4B34-9A94-A8390641D703}"/>
                    </a:ext>
                  </a:extLst>
                </p:cNvPr>
                <p:cNvCxnSpPr/>
                <p:nvPr/>
              </p:nvCxnSpPr>
              <p:spPr>
                <a:xfrm>
                  <a:off x="8552614" y="947847"/>
                  <a:ext cx="1227062" cy="503761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B4EC6D9E-7414-4EC0-B066-C01176E0086E}"/>
                    </a:ext>
                  </a:extLst>
                </p:cNvPr>
                <p:cNvCxnSpPr/>
                <p:nvPr/>
              </p:nvCxnSpPr>
              <p:spPr>
                <a:xfrm>
                  <a:off x="8467119" y="794187"/>
                  <a:ext cx="1380816" cy="543951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E28B7747-150F-42AE-BE7A-5CD2BF2F61C9}"/>
                    </a:ext>
                  </a:extLst>
                </p:cNvPr>
                <p:cNvCxnSpPr/>
                <p:nvPr/>
              </p:nvCxnSpPr>
              <p:spPr>
                <a:xfrm>
                  <a:off x="8552614" y="662346"/>
                  <a:ext cx="1414668" cy="543577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D97C99E-A9EC-4547-ABF2-05B10631C359}"/>
                    </a:ext>
                  </a:extLst>
                </p:cNvPr>
                <p:cNvCxnSpPr/>
                <p:nvPr/>
              </p:nvCxnSpPr>
              <p:spPr>
                <a:xfrm>
                  <a:off x="8826774" y="630382"/>
                  <a:ext cx="1256440" cy="462915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74CF8827-EB17-4B01-9FE1-A5C3A1762615}"/>
                    </a:ext>
                  </a:extLst>
                </p:cNvPr>
                <p:cNvCxnSpPr/>
                <p:nvPr/>
              </p:nvCxnSpPr>
              <p:spPr>
                <a:xfrm>
                  <a:off x="9089839" y="523599"/>
                  <a:ext cx="1053426" cy="394046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4FB684AA-30CA-4FB6-8ECC-B4C822D38BFF}"/>
                    </a:ext>
                  </a:extLst>
                </p:cNvPr>
                <p:cNvCxnSpPr/>
                <p:nvPr/>
              </p:nvCxnSpPr>
              <p:spPr>
                <a:xfrm>
                  <a:off x="9563025" y="533248"/>
                  <a:ext cx="662264" cy="260104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B321BC4-AB96-4111-AF38-EF301CB57C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7855" y="694481"/>
                <a:ext cx="8995" cy="626514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7C33F8AD-1DA7-449C-BEF7-8C2B401AF0F0}"/>
                      </a:ext>
                    </a:extLst>
                  </p:cNvPr>
                  <p:cNvSpPr txBox="1"/>
                  <p:nvPr/>
                </p:nvSpPr>
                <p:spPr>
                  <a:xfrm>
                    <a:off x="6251428" y="1495721"/>
                    <a:ext cx="124919" cy="36933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𝑅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7C33F8AD-1DA7-449C-BEF7-8C2B401AF0F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51428" y="1495721"/>
                    <a:ext cx="124919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75000" r="-104167" b="-158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42036B48-5073-4B7A-8FA5-37E404A32704}"/>
                      </a:ext>
                    </a:extLst>
                  </p:cNvPr>
                  <p:cNvSpPr txBox="1"/>
                  <p:nvPr/>
                </p:nvSpPr>
                <p:spPr>
                  <a:xfrm>
                    <a:off x="7866617" y="783021"/>
                    <a:ext cx="693570" cy="3550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L</a:t>
                    </a:r>
                    <a14:m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/2</m:t>
                        </m:r>
                      </m:oMath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42036B48-5073-4B7A-8FA5-37E404A3270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66617" y="783021"/>
                    <a:ext cx="693570" cy="35508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2388" t="-26230" b="-4754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" name="Arc 15">
                <a:extLst>
                  <a:ext uri="{FF2B5EF4-FFF2-40B4-BE49-F238E27FC236}">
                    <a16:creationId xmlns:a16="http://schemas.microsoft.com/office/drawing/2014/main" id="{18E07D51-4A47-481E-90D5-172DEEBFB8E5}"/>
                  </a:ext>
                </a:extLst>
              </p:cNvPr>
              <p:cNvSpPr/>
              <p:nvPr/>
            </p:nvSpPr>
            <p:spPr>
              <a:xfrm rot="5084358">
                <a:off x="5652032" y="1115670"/>
                <a:ext cx="567861" cy="429732"/>
              </a:xfrm>
              <a:prstGeom prst="arc">
                <a:avLst>
                  <a:gd name="adj1" fmla="val 14228703"/>
                  <a:gd name="adj2" fmla="val 17887417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0D279557-E4A5-4D8E-97D1-7AEB0268C0B0}"/>
                      </a:ext>
                    </a:extLst>
                  </p:cNvPr>
                  <p:cNvSpPr txBox="1"/>
                  <p:nvPr/>
                </p:nvSpPr>
                <p:spPr>
                  <a:xfrm>
                    <a:off x="5539011" y="909867"/>
                    <a:ext cx="693570" cy="36933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a:t>𝜃</a:t>
                    </a:r>
                    <a14:m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/2</m:t>
                        </m:r>
                      </m:oMath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C94FB844-FEFB-4295-A9DC-EACC7B33D3F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39011" y="909867"/>
                    <a:ext cx="693570" cy="369332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23308" t="-26984" b="-4127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B6B348DF-0216-4EEB-BD72-D9417B1BC9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76381" y="694481"/>
                <a:ext cx="0" cy="67097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51630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507F6-31AD-4491-84AD-40D20B517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Bubbles are like any other object, they just fall up instead of down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4E574E1-17E4-4BE0-A43B-90A6E62B04E4}"/>
              </a:ext>
            </a:extLst>
          </p:cNvPr>
          <p:cNvGrpSpPr/>
          <p:nvPr/>
        </p:nvGrpSpPr>
        <p:grpSpPr>
          <a:xfrm>
            <a:off x="1021826" y="2264843"/>
            <a:ext cx="4020909" cy="2857517"/>
            <a:chOff x="4233077" y="262475"/>
            <a:chExt cx="4020909" cy="285751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D5CA26E-A649-4679-8753-A151D6591EAF}"/>
                </a:ext>
              </a:extLst>
            </p:cNvPr>
            <p:cNvSpPr/>
            <p:nvPr/>
          </p:nvSpPr>
          <p:spPr>
            <a:xfrm>
              <a:off x="4233077" y="1597433"/>
              <a:ext cx="421553" cy="1522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6D91C2C-3A8C-41F6-92C6-22407DDE35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5010" t="17720" r="12364" b="17602"/>
            <a:stretch/>
          </p:blipFill>
          <p:spPr>
            <a:xfrm>
              <a:off x="4233563" y="262475"/>
              <a:ext cx="4020423" cy="2857517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153C38-A56C-4E3A-AE3D-AFAD584F7F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3597" y="1945763"/>
              <a:ext cx="108232" cy="287938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FE72428-8CA3-4009-B392-E5C7BFF048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25026" y="1816555"/>
              <a:ext cx="198549" cy="48625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7192996-BAB7-4D99-A67A-CACC408FA6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5254" y="1841678"/>
              <a:ext cx="189728" cy="509699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1271C6B-5E5E-42CA-8B03-A51B8AF0B4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5603" y="1906373"/>
              <a:ext cx="178498" cy="505109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A61FBFB-C57A-437A-95F7-99A71E94A9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08042" y="1968924"/>
              <a:ext cx="180552" cy="502586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2DAA9A5-6CC5-4EB5-BF2A-0D434AF012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93308" y="2001688"/>
              <a:ext cx="179577" cy="492841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560988-F8DD-4EE5-82E1-D102EC8D02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78094" y="2431226"/>
              <a:ext cx="40568" cy="10562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6F2B317-3C71-45AA-8E14-82DC8A145D95}"/>
                </a:ext>
              </a:extLst>
            </p:cNvPr>
            <p:cNvCxnSpPr>
              <a:cxnSpLocks/>
            </p:cNvCxnSpPr>
            <p:nvPr/>
          </p:nvCxnSpPr>
          <p:spPr>
            <a:xfrm>
              <a:off x="5170811" y="2133710"/>
              <a:ext cx="1182670" cy="437748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5C22A4-94C3-4188-A7BE-DBE209588674}"/>
                </a:ext>
              </a:extLst>
            </p:cNvPr>
            <p:cNvCxnSpPr>
              <a:cxnSpLocks/>
            </p:cNvCxnSpPr>
            <p:nvPr/>
          </p:nvCxnSpPr>
          <p:spPr>
            <a:xfrm>
              <a:off x="5170704" y="2221435"/>
              <a:ext cx="1066690" cy="397256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8D8084-85A0-49F9-8781-0785C2BB2D1E}"/>
                </a:ext>
              </a:extLst>
            </p:cNvPr>
            <p:cNvCxnSpPr>
              <a:cxnSpLocks/>
            </p:cNvCxnSpPr>
            <p:nvPr/>
          </p:nvCxnSpPr>
          <p:spPr>
            <a:xfrm>
              <a:off x="5170636" y="2315928"/>
              <a:ext cx="891829" cy="320028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F673B02-BA2A-47CD-9669-35F892E3A034}"/>
                </a:ext>
              </a:extLst>
            </p:cNvPr>
            <p:cNvCxnSpPr>
              <a:cxnSpLocks/>
            </p:cNvCxnSpPr>
            <p:nvPr/>
          </p:nvCxnSpPr>
          <p:spPr>
            <a:xfrm>
              <a:off x="5167425" y="2400539"/>
              <a:ext cx="727823" cy="258644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C2B2B46-1ACA-4CA3-831A-89CEA6EEDFD4}"/>
                </a:ext>
              </a:extLst>
            </p:cNvPr>
            <p:cNvCxnSpPr>
              <a:cxnSpLocks/>
            </p:cNvCxnSpPr>
            <p:nvPr/>
          </p:nvCxnSpPr>
          <p:spPr>
            <a:xfrm>
              <a:off x="5161381" y="2491918"/>
              <a:ext cx="521666" cy="164151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97AA4F6-72B3-4465-A79E-7B7CBAA645A7}"/>
                </a:ext>
              </a:extLst>
            </p:cNvPr>
            <p:cNvCxnSpPr>
              <a:cxnSpLocks/>
            </p:cNvCxnSpPr>
            <p:nvPr/>
          </p:nvCxnSpPr>
          <p:spPr>
            <a:xfrm>
              <a:off x="5201763" y="2038194"/>
              <a:ext cx="1327077" cy="491667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35719B1-9257-40D1-BB63-C9D348766EA0}"/>
                </a:ext>
              </a:extLst>
            </p:cNvPr>
            <p:cNvCxnSpPr>
              <a:cxnSpLocks/>
            </p:cNvCxnSpPr>
            <p:nvPr/>
          </p:nvCxnSpPr>
          <p:spPr>
            <a:xfrm>
              <a:off x="5428585" y="2016203"/>
              <a:ext cx="1223464" cy="45973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AE12100-60D6-4702-942C-870D361B5DF7}"/>
                </a:ext>
              </a:extLst>
            </p:cNvPr>
            <p:cNvCxnSpPr>
              <a:cxnSpLocks/>
            </p:cNvCxnSpPr>
            <p:nvPr/>
          </p:nvCxnSpPr>
          <p:spPr>
            <a:xfrm>
              <a:off x="5546359" y="1957370"/>
              <a:ext cx="1223464" cy="45973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965E02A-8AE6-4F60-878E-D71E96F64AFA}"/>
                </a:ext>
              </a:extLst>
            </p:cNvPr>
            <p:cNvCxnSpPr>
              <a:cxnSpLocks/>
            </p:cNvCxnSpPr>
            <p:nvPr/>
          </p:nvCxnSpPr>
          <p:spPr>
            <a:xfrm>
              <a:off x="5706150" y="1918407"/>
              <a:ext cx="1174616" cy="437696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22CBE21-7891-462D-9BF5-3ABAED4E8175}"/>
                </a:ext>
              </a:extLst>
            </p:cNvPr>
            <p:cNvCxnSpPr>
              <a:cxnSpLocks/>
            </p:cNvCxnSpPr>
            <p:nvPr/>
          </p:nvCxnSpPr>
          <p:spPr>
            <a:xfrm>
              <a:off x="5879240" y="1872922"/>
              <a:ext cx="1118020" cy="415562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6884EE8-16CA-4592-AE49-05B57611E470}"/>
                </a:ext>
              </a:extLst>
            </p:cNvPr>
            <p:cNvCxnSpPr>
              <a:cxnSpLocks/>
            </p:cNvCxnSpPr>
            <p:nvPr/>
          </p:nvCxnSpPr>
          <p:spPr>
            <a:xfrm>
              <a:off x="6086324" y="1835535"/>
              <a:ext cx="1013891" cy="375985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9B9E6B3-FF42-44B8-9A21-DE379C9AA3D1}"/>
                </a:ext>
              </a:extLst>
            </p:cNvPr>
            <p:cNvCxnSpPr>
              <a:cxnSpLocks/>
            </p:cNvCxnSpPr>
            <p:nvPr/>
          </p:nvCxnSpPr>
          <p:spPr>
            <a:xfrm>
              <a:off x="6338474" y="1802408"/>
              <a:ext cx="859998" cy="3275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4F3D426-DE69-4C85-9054-E5D90870E1A7}"/>
                </a:ext>
              </a:extLst>
            </p:cNvPr>
            <p:cNvCxnSpPr>
              <a:cxnSpLocks/>
            </p:cNvCxnSpPr>
            <p:nvPr/>
          </p:nvCxnSpPr>
          <p:spPr>
            <a:xfrm>
              <a:off x="6548472" y="1763805"/>
              <a:ext cx="731020" cy="288923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BF68D1-E64F-4985-8B53-7E482BA49FC8}"/>
                </a:ext>
              </a:extLst>
            </p:cNvPr>
            <p:cNvCxnSpPr>
              <a:cxnSpLocks/>
            </p:cNvCxnSpPr>
            <p:nvPr/>
          </p:nvCxnSpPr>
          <p:spPr>
            <a:xfrm>
              <a:off x="6742744" y="1712939"/>
              <a:ext cx="615714" cy="251186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3A502E1-4FFF-4BC7-A6C0-7FF2A02FAEE3}"/>
                </a:ext>
              </a:extLst>
            </p:cNvPr>
            <p:cNvCxnSpPr>
              <a:cxnSpLocks/>
            </p:cNvCxnSpPr>
            <p:nvPr/>
          </p:nvCxnSpPr>
          <p:spPr>
            <a:xfrm>
              <a:off x="6942776" y="1676369"/>
              <a:ext cx="496867" cy="20296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6E41269-722C-4AF5-B9A3-AC9A8A4738E6}"/>
                </a:ext>
              </a:extLst>
            </p:cNvPr>
            <p:cNvCxnSpPr>
              <a:cxnSpLocks/>
            </p:cNvCxnSpPr>
            <p:nvPr/>
          </p:nvCxnSpPr>
          <p:spPr>
            <a:xfrm>
              <a:off x="6998784" y="1575153"/>
              <a:ext cx="496867" cy="20296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05B8DF5-E6E7-4C84-9100-4FA3F2043470}"/>
                </a:ext>
              </a:extLst>
            </p:cNvPr>
            <p:cNvCxnSpPr>
              <a:cxnSpLocks/>
            </p:cNvCxnSpPr>
            <p:nvPr/>
          </p:nvCxnSpPr>
          <p:spPr>
            <a:xfrm>
              <a:off x="7061997" y="1498189"/>
              <a:ext cx="496867" cy="20296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99AB900-0051-4298-8F4F-B9FDECD1326B}"/>
                </a:ext>
              </a:extLst>
            </p:cNvPr>
            <p:cNvCxnSpPr>
              <a:cxnSpLocks/>
            </p:cNvCxnSpPr>
            <p:nvPr/>
          </p:nvCxnSpPr>
          <p:spPr>
            <a:xfrm>
              <a:off x="7127183" y="1402576"/>
              <a:ext cx="496867" cy="20296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rrow: Up 33">
              <a:extLst>
                <a:ext uri="{FF2B5EF4-FFF2-40B4-BE49-F238E27FC236}">
                  <a16:creationId xmlns:a16="http://schemas.microsoft.com/office/drawing/2014/main" id="{290F0886-F46A-4A80-90AE-7BC2CF3BB005}"/>
                </a:ext>
              </a:extLst>
            </p:cNvPr>
            <p:cNvSpPr/>
            <p:nvPr/>
          </p:nvSpPr>
          <p:spPr>
            <a:xfrm>
              <a:off x="4642111" y="1300391"/>
              <a:ext cx="295552" cy="422021"/>
            </a:xfrm>
            <a:prstGeom prst="upArrow">
              <a:avLst>
                <a:gd name="adj1" fmla="val 34940"/>
                <a:gd name="adj2" fmla="val 5502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Arrow: Up 34">
              <a:extLst>
                <a:ext uri="{FF2B5EF4-FFF2-40B4-BE49-F238E27FC236}">
                  <a16:creationId xmlns:a16="http://schemas.microsoft.com/office/drawing/2014/main" id="{8B4B82C4-600F-43F2-BCE0-A66A4937FDC1}"/>
                </a:ext>
              </a:extLst>
            </p:cNvPr>
            <p:cNvSpPr/>
            <p:nvPr/>
          </p:nvSpPr>
          <p:spPr>
            <a:xfrm rot="4304625">
              <a:off x="7789847" y="1454432"/>
              <a:ext cx="295552" cy="422021"/>
            </a:xfrm>
            <a:prstGeom prst="upArrow">
              <a:avLst>
                <a:gd name="adj1" fmla="val 34940"/>
                <a:gd name="adj2" fmla="val 5502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8E24D1D-4649-4C19-BCEB-FCB05A23481E}"/>
                    </a:ext>
                  </a:extLst>
                </p:cNvPr>
                <p:cNvSpPr txBox="1"/>
                <p:nvPr/>
              </p:nvSpPr>
              <p:spPr>
                <a:xfrm>
                  <a:off x="4360287" y="1971085"/>
                  <a:ext cx="98369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𝑣</m:t>
                        </m:r>
                      </m:oMath>
                    </m:oMathPara>
                  </a14:m>
                  <a:endParaRPr kumimoji="0" lang="en-US" sz="2400" b="0" i="1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EE8A0222-CEE5-44C7-91C6-596DAB186F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0287" y="1971085"/>
                  <a:ext cx="983698" cy="461665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EC89961-86F2-4CF8-AF9D-7B37F4C38602}"/>
                  </a:ext>
                </a:extLst>
              </p:cNvPr>
              <p:cNvSpPr txBox="1"/>
              <p:nvPr/>
            </p:nvSpPr>
            <p:spPr>
              <a:xfrm>
                <a:off x="2369181" y="3935556"/>
                <a:ext cx="9836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𝑣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EC89961-86F2-4CF8-AF9D-7B37F4C38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9181" y="3935556"/>
                <a:ext cx="983698" cy="46166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1823D5FD-02FA-4B8B-8E1D-92A64EA9D84C}"/>
              </a:ext>
            </a:extLst>
          </p:cNvPr>
          <p:cNvGrpSpPr/>
          <p:nvPr/>
        </p:nvGrpSpPr>
        <p:grpSpPr>
          <a:xfrm>
            <a:off x="5820073" y="1982916"/>
            <a:ext cx="4206465" cy="2675521"/>
            <a:chOff x="5810598" y="2702931"/>
            <a:chExt cx="4206465" cy="267552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7F838E2-856D-4B37-8D4D-B6CA2AD265C9}"/>
                </a:ext>
              </a:extLst>
            </p:cNvPr>
            <p:cNvGrpSpPr/>
            <p:nvPr/>
          </p:nvGrpSpPr>
          <p:grpSpPr>
            <a:xfrm>
              <a:off x="5810598" y="2702931"/>
              <a:ext cx="4206465" cy="2675521"/>
              <a:chOff x="5566578" y="1709536"/>
              <a:chExt cx="4857873" cy="2782194"/>
            </a:xfrm>
          </p:grpSpPr>
          <p:pic>
            <p:nvPicPr>
              <p:cNvPr id="48" name="Picture 3">
                <a:extLst>
                  <a:ext uri="{FF2B5EF4-FFF2-40B4-BE49-F238E27FC236}">
                    <a16:creationId xmlns:a16="http://schemas.microsoft.com/office/drawing/2014/main" id="{05E85E88-8236-4B2A-BF55-995540133D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696"/>
              <a:stretch/>
            </p:blipFill>
            <p:spPr bwMode="auto">
              <a:xfrm>
                <a:off x="5566578" y="1709536"/>
                <a:ext cx="4857873" cy="2782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B3461123-59F8-43AA-AC7F-3F24D76E7064}"/>
                  </a:ext>
                </a:extLst>
              </p:cNvPr>
              <p:cNvCxnSpPr/>
              <p:nvPr/>
            </p:nvCxnSpPr>
            <p:spPr>
              <a:xfrm>
                <a:off x="9732264" y="2099182"/>
                <a:ext cx="0" cy="60788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4EF7181E-6288-490D-BAAA-295EF4460245}"/>
                      </a:ext>
                    </a:extLst>
                  </p:cNvPr>
                  <p:cNvSpPr txBox="1"/>
                  <p:nvPr/>
                </p:nvSpPr>
                <p:spPr>
                  <a:xfrm>
                    <a:off x="9798124" y="1960091"/>
                    <a:ext cx="302270" cy="2796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1494B42E-F0F0-4EEB-AD4F-7A01CB8D6E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98124" y="1960091"/>
                    <a:ext cx="302270" cy="27966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7907" r="-27907" b="-7272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957B81F-A8BD-4E6A-A1E1-EC860B8BE203}"/>
                  </a:ext>
                </a:extLst>
              </p:cNvPr>
              <p:cNvSpPr/>
              <p:nvPr/>
            </p:nvSpPr>
            <p:spPr>
              <a:xfrm>
                <a:off x="8901994" y="3917482"/>
                <a:ext cx="328340" cy="3766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8326B0D-8C78-4C35-B8A4-92FD9BE2B4CB}"/>
                  </a:ext>
                </a:extLst>
              </p:cNvPr>
              <p:cNvSpPr txBox="1"/>
              <p:nvPr/>
            </p:nvSpPr>
            <p:spPr>
              <a:xfrm>
                <a:off x="9070380" y="3782632"/>
                <a:ext cx="661884" cy="442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𝜙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68D99E1-D071-4EF8-AC6E-3D28BE6078EE}"/>
                </a:ext>
              </a:extLst>
            </p:cNvPr>
            <p:cNvSpPr/>
            <p:nvPr/>
          </p:nvSpPr>
          <p:spPr>
            <a:xfrm>
              <a:off x="7798279" y="3429000"/>
              <a:ext cx="414057" cy="584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C915DA1-6F56-4FA0-8FAD-415A32BDBBC4}"/>
                    </a:ext>
                  </a:extLst>
                </p:cNvPr>
                <p:cNvSpPr txBox="1"/>
                <p:nvPr/>
              </p:nvSpPr>
              <p:spPr>
                <a:xfrm>
                  <a:off x="7513458" y="3429000"/>
                  <a:ext cx="98369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𝑣</m:t>
                        </m:r>
                      </m:oMath>
                    </m:oMathPara>
                  </a14:m>
                  <a:endParaRPr kumimoji="0" lang="en-US" sz="2400" b="0" i="1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C915DA1-6F56-4FA0-8FAD-415A32BDBB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3458" y="3429000"/>
                  <a:ext cx="983698" cy="461665"/>
                </a:xfrm>
                <a:prstGeom prst="rect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910175B-5CEE-46AE-820D-9EFD4C9ADB44}"/>
                  </a:ext>
                </a:extLst>
              </p:cNvPr>
              <p:cNvSpPr txBox="1"/>
              <p:nvPr/>
            </p:nvSpPr>
            <p:spPr>
              <a:xfrm>
                <a:off x="2132734" y="5414184"/>
                <a:ext cx="311277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𝜌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∗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𝑔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∗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𝑉𝑜𝑙</m:t>
                      </m:r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910175B-5CEE-46AE-820D-9EFD4C9ADB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734" y="5414184"/>
                <a:ext cx="3112775" cy="553998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2462C5D-63CD-42D6-BEDB-9A4265EA5757}"/>
                  </a:ext>
                </a:extLst>
              </p:cNvPr>
              <p:cNvSpPr txBox="1"/>
              <p:nvPr/>
            </p:nvSpPr>
            <p:spPr>
              <a:xfrm>
                <a:off x="6178308" y="5122360"/>
                <a:ext cx="352391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𝜌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=1 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𝑔𝑟𝑎𝑚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/</m:t>
                      </m:r>
                      <m:sSup>
                        <m:sSupPr>
                          <m:ctrlPr>
                            <a:rPr kumimoji="0" lang="en-US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𝑐𝑚</m:t>
                          </m:r>
                        </m:e>
                        <m:sup>
                          <m:r>
                            <a:rPr kumimoji="0" lang="en-US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US" sz="3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𝑔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=10 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𝑚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/</m:t>
                      </m:r>
                      <m:sSup>
                        <m:sSupPr>
                          <m:ctrlPr>
                            <a:rPr kumimoji="0" lang="en-US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𝑠</m:t>
                          </m:r>
                        </m:e>
                        <m:sup>
                          <m:r>
                            <a:rPr kumimoji="0" lang="en-US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2462C5D-63CD-42D6-BEDB-9A4265EA5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308" y="5122360"/>
                <a:ext cx="3523913" cy="110799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9626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C6FB9-4F06-4D9E-BE15-86031018A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force balance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7FD9C82-3A16-4810-8184-0E3ADCE4FEE7}"/>
              </a:ext>
            </a:extLst>
          </p:cNvPr>
          <p:cNvGrpSpPr/>
          <p:nvPr/>
        </p:nvGrpSpPr>
        <p:grpSpPr>
          <a:xfrm>
            <a:off x="5820073" y="1982916"/>
            <a:ext cx="4206465" cy="2675521"/>
            <a:chOff x="5810598" y="2702931"/>
            <a:chExt cx="4206465" cy="267552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3CE093-F72F-4122-8C85-99A297FA1BFA}"/>
                </a:ext>
              </a:extLst>
            </p:cNvPr>
            <p:cNvGrpSpPr/>
            <p:nvPr/>
          </p:nvGrpSpPr>
          <p:grpSpPr>
            <a:xfrm>
              <a:off x="5810598" y="2702931"/>
              <a:ext cx="4206465" cy="2675521"/>
              <a:chOff x="5566578" y="1709536"/>
              <a:chExt cx="4857873" cy="2782194"/>
            </a:xfrm>
          </p:grpSpPr>
          <p:pic>
            <p:nvPicPr>
              <p:cNvPr id="8" name="Picture 3">
                <a:extLst>
                  <a:ext uri="{FF2B5EF4-FFF2-40B4-BE49-F238E27FC236}">
                    <a16:creationId xmlns:a16="http://schemas.microsoft.com/office/drawing/2014/main" id="{69395FDE-3DC6-41BF-AF7E-D4852788B8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696"/>
              <a:stretch/>
            </p:blipFill>
            <p:spPr bwMode="auto">
              <a:xfrm>
                <a:off x="5566578" y="1709536"/>
                <a:ext cx="4857873" cy="2782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5614D26-DCB3-4885-97D8-244E18C98EA0}"/>
                  </a:ext>
                </a:extLst>
              </p:cNvPr>
              <p:cNvCxnSpPr/>
              <p:nvPr/>
            </p:nvCxnSpPr>
            <p:spPr>
              <a:xfrm>
                <a:off x="9732264" y="2099182"/>
                <a:ext cx="0" cy="60788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FF31548E-8D2A-4CC9-8607-A840702C8B60}"/>
                      </a:ext>
                    </a:extLst>
                  </p:cNvPr>
                  <p:cNvSpPr txBox="1"/>
                  <p:nvPr/>
                </p:nvSpPr>
                <p:spPr>
                  <a:xfrm>
                    <a:off x="9798124" y="1960091"/>
                    <a:ext cx="302270" cy="2796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1494B42E-F0F0-4EEB-AD4F-7A01CB8D6E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98124" y="1960091"/>
                    <a:ext cx="302270" cy="27966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7907" r="-27907" b="-7272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6BCA4E2-96B3-41AB-8C0A-17B392B11EE1}"/>
                  </a:ext>
                </a:extLst>
              </p:cNvPr>
              <p:cNvSpPr/>
              <p:nvPr/>
            </p:nvSpPr>
            <p:spPr>
              <a:xfrm>
                <a:off x="8901994" y="3917482"/>
                <a:ext cx="328340" cy="3766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8095D36-F101-4D8A-A360-B01CCFF742E1}"/>
                  </a:ext>
                </a:extLst>
              </p:cNvPr>
              <p:cNvSpPr txBox="1"/>
              <p:nvPr/>
            </p:nvSpPr>
            <p:spPr>
              <a:xfrm>
                <a:off x="9070380" y="3782632"/>
                <a:ext cx="661884" cy="442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𝜙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E88597-3762-4CFE-8319-AEF1D880EBED}"/>
                </a:ext>
              </a:extLst>
            </p:cNvPr>
            <p:cNvSpPr/>
            <p:nvPr/>
          </p:nvSpPr>
          <p:spPr>
            <a:xfrm>
              <a:off x="7798279" y="3429000"/>
              <a:ext cx="414057" cy="584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489D225-C94E-42F2-9334-16F4843A11F8}"/>
                    </a:ext>
                  </a:extLst>
                </p:cNvPr>
                <p:cNvSpPr txBox="1"/>
                <p:nvPr/>
              </p:nvSpPr>
              <p:spPr>
                <a:xfrm>
                  <a:off x="7513458" y="3429000"/>
                  <a:ext cx="98369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𝑣</m:t>
                        </m:r>
                      </m:oMath>
                    </m:oMathPara>
                  </a14:m>
                  <a:endParaRPr kumimoji="0" lang="en-US" sz="2400" b="0" i="1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489D225-C94E-42F2-9334-16F4843A11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3458" y="3429000"/>
                  <a:ext cx="983698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38757EB-6945-4036-A497-F53C4B7A813C}"/>
              </a:ext>
            </a:extLst>
          </p:cNvPr>
          <p:cNvSpPr txBox="1"/>
          <p:nvPr/>
        </p:nvSpPr>
        <p:spPr>
          <a:xfrm>
            <a:off x="658780" y="1982916"/>
            <a:ext cx="52418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Practice Problem: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star has three gaps of angles of 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 Math" panose="02040503050406030204" pitchFamily="18" charset="0"/>
                <a:cs typeface="+mn-cs"/>
              </a:rPr>
              <a:t>°. We blow a bubble of 0.225 cm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 Math" panose="02040503050406030204" pitchFamily="18" charset="0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 Math" panose="02040503050406030204" pitchFamily="18" charset="0"/>
                <a:cs typeface="+mn-cs"/>
              </a:rPr>
              <a:t>. The star with the bubble is tilted 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°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 Math" panose="020405030504060302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 Math" panose="020405030504060302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 Math" panose="02040503050406030204" pitchFamily="18" charset="0"/>
                <a:cs typeface="+mn-cs"/>
              </a:rPr>
              <a:t>(Hint: Remember that the bubble is a cylinder of height 0.3 cm. Find the counterweighting bubble volume, then subtract it from the total to find the load. Remember that the load is on an angled surface)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4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409</Words>
  <Application>Microsoft Office PowerPoint</Application>
  <PresentationFormat>Widescreen</PresentationFormat>
  <Paragraphs>61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1_Office Theme</vt:lpstr>
      <vt:lpstr>Bubble Shapes and Mechanics</vt:lpstr>
      <vt:lpstr>Star-nosed moles show us how to use noses underwater</vt:lpstr>
      <vt:lpstr>Investigating bubbles with our own star-noses</vt:lpstr>
      <vt:lpstr>A closer look at our plastic stars</vt:lpstr>
      <vt:lpstr>A closer look at the bubble</vt:lpstr>
      <vt:lpstr>Bubbles can squeeze through the gap when the width of the gap is greater than 0.3 cm</vt:lpstr>
      <vt:lpstr>Bubbles can squeeze through the gap when the width of the gap is greater than 0.3 cm</vt:lpstr>
      <vt:lpstr>Bubbles are like any other object, they just fall up instead of down</vt:lpstr>
      <vt:lpstr>Bubble force balance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Shapes and Mechanics</dc:title>
  <dc:creator>Jodi Wheeler-Toppen</dc:creator>
  <cp:lastModifiedBy>Jodi Wheeler-Toppen</cp:lastModifiedBy>
  <cp:revision>1</cp:revision>
  <dcterms:created xsi:type="dcterms:W3CDTF">2019-02-16T16:34:43Z</dcterms:created>
  <dcterms:modified xsi:type="dcterms:W3CDTF">2019-02-16T16:34:52Z</dcterms:modified>
</cp:coreProperties>
</file>