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65" r:id="rId2"/>
    <p:sldId id="260" r:id="rId3"/>
    <p:sldId id="274" r:id="rId4"/>
    <p:sldId id="257" r:id="rId5"/>
    <p:sldId id="259" r:id="rId6"/>
    <p:sldId id="263" r:id="rId7"/>
    <p:sldId id="264" r:id="rId8"/>
    <p:sldId id="277" r:id="rId9"/>
    <p:sldId id="262" r:id="rId10"/>
    <p:sldId id="275" r:id="rId11"/>
    <p:sldId id="276" r:id="rId12"/>
    <p:sldId id="266" r:id="rId13"/>
    <p:sldId id="261" r:id="rId14"/>
    <p:sldId id="258" r:id="rId15"/>
    <p:sldId id="267" r:id="rId16"/>
    <p:sldId id="268" r:id="rId17"/>
    <p:sldId id="269" r:id="rId18"/>
    <p:sldId id="271" r:id="rId19"/>
    <p:sldId id="27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BA5C07-11D8-44F1-967F-5D5781305EF2}" type="datetimeFigureOut">
              <a:rPr lang="en-US" smtClean="0"/>
              <a:t>6/9/2015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057C56-06E3-4E6D-8DC3-A0DF96FA9808}" type="slidenum">
              <a:rPr lang="en-US" smtClean="0"/>
              <a:t>‹#›</a:t>
            </a:fld>
            <a:endParaRPr lang="en-US"/>
          </a:p>
        </p:txBody>
      </p:sp>
    </p:spTree>
    <p:extLst>
      <p:ext uri="{BB962C8B-B14F-4D97-AF65-F5344CB8AC3E}">
        <p14:creationId xmlns:p14="http://schemas.microsoft.com/office/powerpoint/2010/main" val="14552327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 Spotted salamander (</a:t>
            </a:r>
            <a:r>
              <a:rPr lang="en-US" i="1" dirty="0" err="1" smtClean="0"/>
              <a:t>Ambystoma</a:t>
            </a:r>
            <a:r>
              <a:rPr lang="en-US" i="1" dirty="0" smtClean="0"/>
              <a:t> </a:t>
            </a:r>
            <a:r>
              <a:rPr lang="en-US" i="1" dirty="0" err="1" smtClean="0"/>
              <a:t>maculatum</a:t>
            </a:r>
            <a:r>
              <a:rPr lang="en-US"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2 ) Eastern Newt (</a:t>
            </a:r>
            <a:r>
              <a:rPr lang="en-US" i="1" dirty="0" err="1" smtClean="0"/>
              <a:t>Notophthalmus</a:t>
            </a:r>
            <a:r>
              <a:rPr lang="en-US" i="1" dirty="0" smtClean="0"/>
              <a:t> </a:t>
            </a:r>
            <a:r>
              <a:rPr lang="en-US" i="1" dirty="0" err="1" smtClean="0"/>
              <a:t>viridescens</a:t>
            </a:r>
            <a:r>
              <a:rPr lang="en-US" dirty="0" smtClean="0"/>
              <a:t>)</a:t>
            </a:r>
          </a:p>
          <a:p>
            <a:r>
              <a:rPr lang="en-US" dirty="0" smtClean="0"/>
              <a:t>3) Slimy salamander</a:t>
            </a:r>
            <a:r>
              <a:rPr lang="en-US" baseline="0" dirty="0" smtClean="0"/>
              <a:t> (</a:t>
            </a:r>
            <a:r>
              <a:rPr lang="en-US" sz="1200" i="1" kern="1200" dirty="0" err="1" smtClean="0">
                <a:solidFill>
                  <a:schemeClr val="tx1"/>
                </a:solidFill>
                <a:effectLst/>
                <a:latin typeface="+mn-lt"/>
                <a:ea typeface="+mn-ea"/>
                <a:cs typeface="+mn-cs"/>
              </a:rPr>
              <a:t>Plethodon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grobmani</a:t>
            </a:r>
            <a:r>
              <a:rPr lang="en-US" sz="1200" kern="1200" dirty="0" smtClean="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4) Long Tailed salamander (</a:t>
            </a:r>
            <a:r>
              <a:rPr lang="en-US" i="1" dirty="0" err="1" smtClean="0"/>
              <a:t>Eurycea</a:t>
            </a:r>
            <a:r>
              <a:rPr lang="en-US" i="1" baseline="0" dirty="0" smtClean="0"/>
              <a:t> </a:t>
            </a:r>
            <a:r>
              <a:rPr lang="en-US" i="1" dirty="0" err="1" smtClean="0"/>
              <a:t>longicauda</a:t>
            </a:r>
            <a:r>
              <a:rPr lang="en-US" dirty="0" smtClean="0"/>
              <a:t>)</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B064BC4-EB6E-442D-8E1F-001057257C44}" type="slidenum">
              <a:rPr lang="en-US" smtClean="0"/>
              <a:t>17</a:t>
            </a:fld>
            <a:endParaRPr lang="en-US"/>
          </a:p>
        </p:txBody>
      </p:sp>
    </p:spTree>
    <p:extLst>
      <p:ext uri="{BB962C8B-B14F-4D97-AF65-F5344CB8AC3E}">
        <p14:creationId xmlns:p14="http://schemas.microsoft.com/office/powerpoint/2010/main" val="2560387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346540D-A514-4E15-B540-6FAB62D6F62F}" type="datetimeFigureOut">
              <a:rPr lang="en-US" smtClean="0"/>
              <a:t>6/9/2015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F7EA08-BEBB-4F3C-BDEB-CFC944B8EC19}" type="slidenum">
              <a:rPr lang="en-US" smtClean="0"/>
              <a:t>‹#›</a:t>
            </a:fld>
            <a:endParaRPr lang="en-US"/>
          </a:p>
        </p:txBody>
      </p:sp>
    </p:spTree>
    <p:extLst>
      <p:ext uri="{BB962C8B-B14F-4D97-AF65-F5344CB8AC3E}">
        <p14:creationId xmlns:p14="http://schemas.microsoft.com/office/powerpoint/2010/main" val="3814977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46540D-A514-4E15-B540-6FAB62D6F62F}" type="datetimeFigureOut">
              <a:rPr lang="en-US" smtClean="0"/>
              <a:t>6/9/2015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F7EA08-BEBB-4F3C-BDEB-CFC944B8EC19}" type="slidenum">
              <a:rPr lang="en-US" smtClean="0"/>
              <a:t>‹#›</a:t>
            </a:fld>
            <a:endParaRPr lang="en-US"/>
          </a:p>
        </p:txBody>
      </p:sp>
    </p:spTree>
    <p:extLst>
      <p:ext uri="{BB962C8B-B14F-4D97-AF65-F5344CB8AC3E}">
        <p14:creationId xmlns:p14="http://schemas.microsoft.com/office/powerpoint/2010/main" val="2687627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6540D-A514-4E15-B540-6FAB62D6F62F}" type="datetimeFigureOut">
              <a:rPr lang="en-US" smtClean="0"/>
              <a:t>6/9/2015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F7EA08-BEBB-4F3C-BDEB-CFC944B8EC19}" type="slidenum">
              <a:rPr lang="en-US" smtClean="0"/>
              <a:t>‹#›</a:t>
            </a:fld>
            <a:endParaRPr lang="en-US"/>
          </a:p>
        </p:txBody>
      </p:sp>
    </p:spTree>
    <p:extLst>
      <p:ext uri="{BB962C8B-B14F-4D97-AF65-F5344CB8AC3E}">
        <p14:creationId xmlns:p14="http://schemas.microsoft.com/office/powerpoint/2010/main" val="1380197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346540D-A514-4E15-B540-6FAB62D6F62F}" type="datetimeFigureOut">
              <a:rPr lang="en-US" smtClean="0"/>
              <a:t>6/9/2015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F7EA08-BEBB-4F3C-BDEB-CFC944B8EC19}" type="slidenum">
              <a:rPr lang="en-US" smtClean="0"/>
              <a:t>‹#›</a:t>
            </a:fld>
            <a:endParaRPr lang="en-US"/>
          </a:p>
        </p:txBody>
      </p:sp>
    </p:spTree>
    <p:extLst>
      <p:ext uri="{BB962C8B-B14F-4D97-AF65-F5344CB8AC3E}">
        <p14:creationId xmlns:p14="http://schemas.microsoft.com/office/powerpoint/2010/main" val="3543369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46540D-A514-4E15-B540-6FAB62D6F62F}" type="datetimeFigureOut">
              <a:rPr lang="en-US" smtClean="0"/>
              <a:t>6/9/2015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F7EA08-BEBB-4F3C-BDEB-CFC944B8EC19}" type="slidenum">
              <a:rPr lang="en-US" smtClean="0"/>
              <a:t>‹#›</a:t>
            </a:fld>
            <a:endParaRPr lang="en-US"/>
          </a:p>
        </p:txBody>
      </p:sp>
    </p:spTree>
    <p:extLst>
      <p:ext uri="{BB962C8B-B14F-4D97-AF65-F5344CB8AC3E}">
        <p14:creationId xmlns:p14="http://schemas.microsoft.com/office/powerpoint/2010/main" val="1656006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346540D-A514-4E15-B540-6FAB62D6F62F}" type="datetimeFigureOut">
              <a:rPr lang="en-US" smtClean="0"/>
              <a:t>6/9/2015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F7EA08-BEBB-4F3C-BDEB-CFC944B8EC19}" type="slidenum">
              <a:rPr lang="en-US" smtClean="0"/>
              <a:t>‹#›</a:t>
            </a:fld>
            <a:endParaRPr lang="en-US"/>
          </a:p>
        </p:txBody>
      </p:sp>
    </p:spTree>
    <p:extLst>
      <p:ext uri="{BB962C8B-B14F-4D97-AF65-F5344CB8AC3E}">
        <p14:creationId xmlns:p14="http://schemas.microsoft.com/office/powerpoint/2010/main" val="971462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46540D-A514-4E15-B540-6FAB62D6F62F}" type="datetimeFigureOut">
              <a:rPr lang="en-US" smtClean="0"/>
              <a:t>6/9/2015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F7EA08-BEBB-4F3C-BDEB-CFC944B8EC19}" type="slidenum">
              <a:rPr lang="en-US" smtClean="0"/>
              <a:t>‹#›</a:t>
            </a:fld>
            <a:endParaRPr lang="en-US"/>
          </a:p>
        </p:txBody>
      </p:sp>
    </p:spTree>
    <p:extLst>
      <p:ext uri="{BB962C8B-B14F-4D97-AF65-F5344CB8AC3E}">
        <p14:creationId xmlns:p14="http://schemas.microsoft.com/office/powerpoint/2010/main" val="2122398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46540D-A514-4E15-B540-6FAB62D6F62F}" type="datetimeFigureOut">
              <a:rPr lang="en-US" smtClean="0"/>
              <a:t>6/9/2015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F7EA08-BEBB-4F3C-BDEB-CFC944B8EC19}" type="slidenum">
              <a:rPr lang="en-US" smtClean="0"/>
              <a:t>‹#›</a:t>
            </a:fld>
            <a:endParaRPr lang="en-US"/>
          </a:p>
        </p:txBody>
      </p:sp>
    </p:spTree>
    <p:extLst>
      <p:ext uri="{BB962C8B-B14F-4D97-AF65-F5344CB8AC3E}">
        <p14:creationId xmlns:p14="http://schemas.microsoft.com/office/powerpoint/2010/main" val="90193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46540D-A514-4E15-B540-6FAB62D6F62F}" type="datetimeFigureOut">
              <a:rPr lang="en-US" smtClean="0"/>
              <a:t>6/9/2015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F7EA08-BEBB-4F3C-BDEB-CFC944B8EC19}" type="slidenum">
              <a:rPr lang="en-US" smtClean="0"/>
              <a:t>‹#›</a:t>
            </a:fld>
            <a:endParaRPr lang="en-US"/>
          </a:p>
        </p:txBody>
      </p:sp>
    </p:spTree>
    <p:extLst>
      <p:ext uri="{BB962C8B-B14F-4D97-AF65-F5344CB8AC3E}">
        <p14:creationId xmlns:p14="http://schemas.microsoft.com/office/powerpoint/2010/main" val="518245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46540D-A514-4E15-B540-6FAB62D6F62F}" type="datetimeFigureOut">
              <a:rPr lang="en-US" smtClean="0"/>
              <a:t>6/9/2015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F7EA08-BEBB-4F3C-BDEB-CFC944B8EC19}" type="slidenum">
              <a:rPr lang="en-US" smtClean="0"/>
              <a:t>‹#›</a:t>
            </a:fld>
            <a:endParaRPr lang="en-US"/>
          </a:p>
        </p:txBody>
      </p:sp>
    </p:spTree>
    <p:extLst>
      <p:ext uri="{BB962C8B-B14F-4D97-AF65-F5344CB8AC3E}">
        <p14:creationId xmlns:p14="http://schemas.microsoft.com/office/powerpoint/2010/main" val="3577862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46540D-A514-4E15-B540-6FAB62D6F62F}" type="datetimeFigureOut">
              <a:rPr lang="en-US" smtClean="0"/>
              <a:t>6/9/2015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F7EA08-BEBB-4F3C-BDEB-CFC944B8EC19}" type="slidenum">
              <a:rPr lang="en-US" smtClean="0"/>
              <a:t>‹#›</a:t>
            </a:fld>
            <a:endParaRPr lang="en-US"/>
          </a:p>
        </p:txBody>
      </p:sp>
    </p:spTree>
    <p:extLst>
      <p:ext uri="{BB962C8B-B14F-4D97-AF65-F5344CB8AC3E}">
        <p14:creationId xmlns:p14="http://schemas.microsoft.com/office/powerpoint/2010/main" val="3442738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46540D-A514-4E15-B540-6FAB62D6F62F}" type="datetimeFigureOut">
              <a:rPr lang="en-US" smtClean="0"/>
              <a:t>6/9/2015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F7EA08-BEBB-4F3C-BDEB-CFC944B8EC19}" type="slidenum">
              <a:rPr lang="en-US" smtClean="0"/>
              <a:t>‹#›</a:t>
            </a:fld>
            <a:endParaRPr lang="en-US"/>
          </a:p>
        </p:txBody>
      </p:sp>
    </p:spTree>
    <p:extLst>
      <p:ext uri="{BB962C8B-B14F-4D97-AF65-F5344CB8AC3E}">
        <p14:creationId xmlns:p14="http://schemas.microsoft.com/office/powerpoint/2010/main" val="3770719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corestandards.org/ELA-Literacy/W/3/1/c/" TargetMode="External"/><Relationship Id="rId7" Type="http://schemas.openxmlformats.org/officeDocument/2006/relationships/hyperlink" Target="http://www.corestandards.org/ELA-Literacy/W/5/1/c/" TargetMode="External"/><Relationship Id="rId2" Type="http://schemas.openxmlformats.org/officeDocument/2006/relationships/hyperlink" Target="http://www.corestandards.org/ELA-Literacy/W/3/1/" TargetMode="External"/><Relationship Id="rId1" Type="http://schemas.openxmlformats.org/officeDocument/2006/relationships/slideLayout" Target="../slideLayouts/slideLayout2.xml"/><Relationship Id="rId6" Type="http://schemas.openxmlformats.org/officeDocument/2006/relationships/hyperlink" Target="http://www.corestandards.org/ELA-Literacy/W/5/1/" TargetMode="External"/><Relationship Id="rId5" Type="http://schemas.openxmlformats.org/officeDocument/2006/relationships/hyperlink" Target="http://www.corestandards.org/ELA-Literacy/W/4/1/c/" TargetMode="External"/><Relationship Id="rId4" Type="http://schemas.openxmlformats.org/officeDocument/2006/relationships/hyperlink" Target="http://www.corestandards.org/ELA-Literacy/W/4/1/" TargetMode="External"/></Relationships>
</file>

<file path=ppt/slides/_rels/slide5.xml.rels><?xml version="1.0" encoding="UTF-8" standalone="yes"?>
<Relationships xmlns="http://schemas.openxmlformats.org/package/2006/relationships"><Relationship Id="rId2" Type="http://schemas.openxmlformats.org/officeDocument/2006/relationships/hyperlink" Target="http://www.corestandards.org/ELA-Literacy/W/6/1/"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corestandards.org/ELA-Literacy/W/4/2/a/" TargetMode="External"/><Relationship Id="rId7" Type="http://schemas.openxmlformats.org/officeDocument/2006/relationships/hyperlink" Target="http://www.corestandards.org/ELA-Literacy/W/4/2/e/" TargetMode="External"/><Relationship Id="rId2" Type="http://schemas.openxmlformats.org/officeDocument/2006/relationships/hyperlink" Target="http://www.corestandards.org/ELA-Literacy/W/4/2/" TargetMode="External"/><Relationship Id="rId1" Type="http://schemas.openxmlformats.org/officeDocument/2006/relationships/slideLayout" Target="../slideLayouts/slideLayout2.xml"/><Relationship Id="rId6" Type="http://schemas.openxmlformats.org/officeDocument/2006/relationships/hyperlink" Target="http://www.corestandards.org/ELA-Literacy/W/4/2/d/" TargetMode="External"/><Relationship Id="rId5" Type="http://schemas.openxmlformats.org/officeDocument/2006/relationships/hyperlink" Target="http://www.corestandards.org/ELA-Literacy/W/4/2/c/" TargetMode="External"/><Relationship Id="rId4" Type="http://schemas.openxmlformats.org/officeDocument/2006/relationships/hyperlink" Target="http://www.corestandards.org/ELA-Literacy/W/4/2/b/"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www.onceuponasciencebook.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Literacy &amp; Science</a:t>
            </a:r>
            <a:br>
              <a:rPr lang="en-US" dirty="0"/>
            </a:br>
            <a:r>
              <a:rPr lang="en-US" dirty="0"/>
              <a:t>An NSTA Press Authors’ Workshop</a:t>
            </a:r>
            <a:br>
              <a:rPr lang="en-US" dirty="0"/>
            </a:br>
            <a:endParaRPr lang="en-US" dirty="0"/>
          </a:p>
        </p:txBody>
      </p:sp>
      <p:sp>
        <p:nvSpPr>
          <p:cNvPr id="3" name="Subtitle 2"/>
          <p:cNvSpPr>
            <a:spLocks noGrp="1"/>
          </p:cNvSpPr>
          <p:nvPr>
            <p:ph type="subTitle" idx="1"/>
          </p:nvPr>
        </p:nvSpPr>
        <p:spPr>
          <a:xfrm>
            <a:off x="1524000" y="3602037"/>
            <a:ext cx="9144000" cy="2237019"/>
          </a:xfrm>
        </p:spPr>
        <p:txBody>
          <a:bodyPr>
            <a:normAutofit fontScale="92500" lnSpcReduction="20000"/>
          </a:bodyPr>
          <a:lstStyle/>
          <a:p>
            <a:r>
              <a:rPr lang="en-US" dirty="0" smtClean="0"/>
              <a:t>Writing Strategies</a:t>
            </a:r>
          </a:p>
          <a:p>
            <a:r>
              <a:rPr lang="en-US" dirty="0" smtClean="0"/>
              <a:t>Grades 3-5</a:t>
            </a:r>
          </a:p>
          <a:p>
            <a:r>
              <a:rPr lang="en-US" dirty="0" smtClean="0"/>
              <a:t>Jodi Wheeler-Toppen</a:t>
            </a:r>
          </a:p>
          <a:p>
            <a:endParaRPr lang="en-US" dirty="0"/>
          </a:p>
          <a:p>
            <a:r>
              <a:rPr lang="en-US" dirty="0" smtClean="0"/>
              <a:t>  (Could I have a couple of volunteers</a:t>
            </a:r>
          </a:p>
          <a:p>
            <a:r>
              <a:rPr lang="en-US" dirty="0" smtClean="0"/>
              <a:t>before we start?)</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528" y="2181448"/>
            <a:ext cx="2374944" cy="3076352"/>
          </a:xfrm>
          <a:prstGeom prst="rect">
            <a:avLst/>
          </a:prstGeom>
          <a:ln>
            <a:solidFill>
              <a:schemeClr val="accent1"/>
            </a:solidFill>
          </a:ln>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4677" y="3937868"/>
            <a:ext cx="2042751" cy="2639863"/>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03433" y="1880510"/>
            <a:ext cx="2476500" cy="3200400"/>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08660" y="4268110"/>
            <a:ext cx="1823865" cy="2241712"/>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90344" y="4162450"/>
            <a:ext cx="1634318" cy="1836919"/>
          </a:xfrm>
          <a:prstGeom prst="rect">
            <a:avLst/>
          </a:prstGeom>
        </p:spPr>
      </p:pic>
    </p:spTree>
    <p:extLst>
      <p:ext uri="{BB962C8B-B14F-4D97-AF65-F5344CB8AC3E}">
        <p14:creationId xmlns:p14="http://schemas.microsoft.com/office/powerpoint/2010/main" val="43427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a:t>
            </a:r>
            <a:endParaRPr lang="en-US" dirty="0"/>
          </a:p>
        </p:txBody>
      </p:sp>
      <p:sp>
        <p:nvSpPr>
          <p:cNvPr id="3" name="Content Placeholder 2"/>
          <p:cNvSpPr>
            <a:spLocks noGrp="1"/>
          </p:cNvSpPr>
          <p:nvPr>
            <p:ph idx="1"/>
          </p:nvPr>
        </p:nvSpPr>
        <p:spPr/>
        <p:txBody>
          <a:bodyPr/>
          <a:lstStyle/>
          <a:p>
            <a:r>
              <a:rPr lang="en-US" dirty="0" smtClean="0"/>
              <a:t>Who are you and what science writing questions do you have?</a:t>
            </a:r>
          </a:p>
          <a:p>
            <a:r>
              <a:rPr lang="en-US" dirty="0" smtClean="0"/>
              <a:t>First </a:t>
            </a:r>
            <a:r>
              <a:rPr lang="en-US" dirty="0"/>
              <a:t>Activity: Blanket Science</a:t>
            </a:r>
          </a:p>
          <a:p>
            <a:r>
              <a:rPr lang="en-US" dirty="0" smtClean="0"/>
              <a:t>What </a:t>
            </a:r>
            <a:r>
              <a:rPr lang="en-US" dirty="0"/>
              <a:t>the standards say: Opinion </a:t>
            </a:r>
            <a:r>
              <a:rPr lang="en-US" dirty="0" smtClean="0"/>
              <a:t>Writing</a:t>
            </a:r>
          </a:p>
          <a:p>
            <a:r>
              <a:rPr lang="en-US" dirty="0" smtClean="0"/>
              <a:t>Helping </a:t>
            </a:r>
            <a:r>
              <a:rPr lang="en-US" dirty="0"/>
              <a:t>Students Use “Opinion Writing” in Science: Claims and Evidence</a:t>
            </a:r>
          </a:p>
          <a:p>
            <a:r>
              <a:rPr lang="en-US" dirty="0"/>
              <a:t>What the standards say: Informative/ Explanatory Writing</a:t>
            </a:r>
          </a:p>
          <a:p>
            <a:r>
              <a:rPr lang="en-US" dirty="0"/>
              <a:t>Second Activity: Is that my salamander?</a:t>
            </a:r>
          </a:p>
          <a:p>
            <a:r>
              <a:rPr lang="en-US" dirty="0"/>
              <a:t>Helping students with Informative/ Explanatory Writing in Science: Description</a:t>
            </a:r>
          </a:p>
        </p:txBody>
      </p:sp>
    </p:spTree>
    <p:extLst>
      <p:ext uri="{BB962C8B-B14F-4D97-AF65-F5344CB8AC3E}">
        <p14:creationId xmlns:p14="http://schemas.microsoft.com/office/powerpoint/2010/main" val="432783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1: Blanket Science</a:t>
            </a:r>
            <a:endParaRPr lang="en-US" dirty="0"/>
          </a:p>
        </p:txBody>
      </p:sp>
      <p:sp>
        <p:nvSpPr>
          <p:cNvPr id="3" name="Content Placeholder 2"/>
          <p:cNvSpPr>
            <a:spLocks noGrp="1"/>
          </p:cNvSpPr>
          <p:nvPr>
            <p:ph idx="1"/>
          </p:nvPr>
        </p:nvSpPr>
        <p:spPr/>
        <p:txBody>
          <a:bodyPr>
            <a:normAutofit/>
          </a:bodyPr>
          <a:lstStyle/>
          <a:p>
            <a:pPr marL="0" indent="0" algn="ctr">
              <a:buNone/>
            </a:pPr>
            <a:r>
              <a:rPr lang="en-US" sz="4400" dirty="0" smtClean="0"/>
              <a:t>How does a blanket work?</a:t>
            </a:r>
          </a:p>
          <a:p>
            <a:pPr marL="0" indent="0" algn="ctr">
              <a:buNone/>
            </a:pPr>
            <a:endParaRPr lang="en-US" sz="4400" dirty="0"/>
          </a:p>
          <a:p>
            <a:pPr marL="0" indent="0" algn="ctr">
              <a:buNone/>
            </a:pPr>
            <a:r>
              <a:rPr lang="en-US" sz="4400" dirty="0" smtClean="0"/>
              <a:t>(your ideas)</a:t>
            </a:r>
            <a:endParaRPr lang="en-US" sz="4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381778"/>
            <a:ext cx="2688330" cy="2688330"/>
          </a:xfrm>
          <a:prstGeom prst="rect">
            <a:avLst/>
          </a:prstGeom>
        </p:spPr>
      </p:pic>
    </p:spTree>
    <p:extLst>
      <p:ext uri="{BB962C8B-B14F-4D97-AF65-F5344CB8AC3E}">
        <p14:creationId xmlns:p14="http://schemas.microsoft.com/office/powerpoint/2010/main" val="257464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Writing: Persuasive</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hlinkClick r:id="rId2"/>
              </a:rPr>
              <a:t>CCSS.ELA-Literacy.W.3.1</a:t>
            </a:r>
            <a:r>
              <a:rPr lang="en-US" dirty="0" smtClean="0"/>
              <a:t/>
            </a:r>
            <a:br>
              <a:rPr lang="en-US" dirty="0" smtClean="0"/>
            </a:br>
            <a:r>
              <a:rPr lang="en-US" dirty="0" smtClean="0"/>
              <a:t>Write opinion pieces on topics or texts, </a:t>
            </a:r>
            <a:r>
              <a:rPr lang="en-US" dirty="0" smtClean="0">
                <a:solidFill>
                  <a:srgbClr val="FF0000"/>
                </a:solidFill>
              </a:rPr>
              <a:t>supporting a point of view with reasons</a:t>
            </a:r>
            <a:r>
              <a:rPr lang="en-US" dirty="0" smtClean="0"/>
              <a:t>.</a:t>
            </a:r>
          </a:p>
          <a:p>
            <a:pPr lvl="1"/>
            <a:r>
              <a:rPr lang="en-US" dirty="0" smtClean="0">
                <a:hlinkClick r:id="rId3"/>
              </a:rPr>
              <a:t>CCSS.ELA-Literacy.W.3.1.c</a:t>
            </a:r>
            <a:r>
              <a:rPr lang="en-US" dirty="0" smtClean="0"/>
              <a:t/>
            </a:r>
            <a:br>
              <a:rPr lang="en-US" dirty="0" smtClean="0"/>
            </a:br>
            <a:r>
              <a:rPr lang="en-US" dirty="0" smtClean="0">
                <a:solidFill>
                  <a:srgbClr val="FF0000"/>
                </a:solidFill>
              </a:rPr>
              <a:t>Use linking words and phrases </a:t>
            </a:r>
            <a:r>
              <a:rPr lang="en-US" dirty="0" smtClean="0"/>
              <a:t>(e.g., </a:t>
            </a:r>
            <a:r>
              <a:rPr lang="en-US" i="1" dirty="0" smtClean="0"/>
              <a:t>because</a:t>
            </a:r>
            <a:r>
              <a:rPr lang="en-US" dirty="0" smtClean="0"/>
              <a:t>, </a:t>
            </a:r>
            <a:r>
              <a:rPr lang="en-US" i="1" dirty="0" smtClean="0"/>
              <a:t>therefore</a:t>
            </a:r>
            <a:r>
              <a:rPr lang="en-US" dirty="0" smtClean="0"/>
              <a:t>, </a:t>
            </a:r>
            <a:r>
              <a:rPr lang="en-US" i="1" dirty="0" smtClean="0"/>
              <a:t>since</a:t>
            </a:r>
            <a:r>
              <a:rPr lang="en-US" dirty="0" smtClean="0"/>
              <a:t>, </a:t>
            </a:r>
            <a:r>
              <a:rPr lang="en-US" i="1" dirty="0" smtClean="0"/>
              <a:t>for</a:t>
            </a:r>
            <a:r>
              <a:rPr lang="en-US" dirty="0" smtClean="0"/>
              <a:t> </a:t>
            </a:r>
            <a:r>
              <a:rPr lang="en-US" i="1" dirty="0" smtClean="0"/>
              <a:t>example</a:t>
            </a:r>
            <a:r>
              <a:rPr lang="en-US" dirty="0" smtClean="0"/>
              <a:t>) to connect opinion and reasons.</a:t>
            </a:r>
          </a:p>
          <a:p>
            <a:r>
              <a:rPr lang="en-US" dirty="0" smtClean="0">
                <a:hlinkClick r:id="rId4"/>
              </a:rPr>
              <a:t>CCSS.ELA-Literacy.W.4.1</a:t>
            </a:r>
            <a:r>
              <a:rPr lang="en-US" dirty="0" smtClean="0"/>
              <a:t/>
            </a:r>
            <a:br>
              <a:rPr lang="en-US" dirty="0" smtClean="0"/>
            </a:br>
            <a:r>
              <a:rPr lang="en-US" dirty="0" smtClean="0"/>
              <a:t>Write opinion pieces on topics or texts, </a:t>
            </a:r>
            <a:r>
              <a:rPr lang="en-US" dirty="0" smtClean="0">
                <a:solidFill>
                  <a:srgbClr val="FF0000"/>
                </a:solidFill>
              </a:rPr>
              <a:t>supporting a point of view with reasons and information.</a:t>
            </a:r>
          </a:p>
          <a:p>
            <a:pPr lvl="1"/>
            <a:r>
              <a:rPr lang="en-US" dirty="0" smtClean="0">
                <a:hlinkClick r:id="rId5"/>
              </a:rPr>
              <a:t>CCSS.ELA-Literacy.W.4.1.c</a:t>
            </a:r>
            <a:r>
              <a:rPr lang="en-US" dirty="0" smtClean="0"/>
              <a:t/>
            </a:r>
            <a:br>
              <a:rPr lang="en-US" dirty="0" smtClean="0"/>
            </a:br>
            <a:r>
              <a:rPr lang="en-US" dirty="0" smtClean="0">
                <a:solidFill>
                  <a:srgbClr val="FF0000"/>
                </a:solidFill>
              </a:rPr>
              <a:t>Link opinion and reasons using words and phrases </a:t>
            </a:r>
            <a:r>
              <a:rPr lang="en-US" dirty="0" smtClean="0"/>
              <a:t>(e.g., </a:t>
            </a:r>
            <a:r>
              <a:rPr lang="en-US" i="1" dirty="0" smtClean="0"/>
              <a:t>for instance</a:t>
            </a:r>
            <a:r>
              <a:rPr lang="en-US" dirty="0" smtClean="0"/>
              <a:t>, </a:t>
            </a:r>
            <a:r>
              <a:rPr lang="en-US" i="1" dirty="0" smtClean="0"/>
              <a:t>in order to</a:t>
            </a:r>
            <a:r>
              <a:rPr lang="en-US" dirty="0" smtClean="0"/>
              <a:t>, </a:t>
            </a:r>
            <a:r>
              <a:rPr lang="en-US" i="1" dirty="0" smtClean="0"/>
              <a:t>in addition</a:t>
            </a:r>
            <a:r>
              <a:rPr lang="en-US" dirty="0" smtClean="0"/>
              <a:t>).</a:t>
            </a:r>
          </a:p>
          <a:p>
            <a:r>
              <a:rPr lang="en-US" dirty="0" smtClean="0">
                <a:hlinkClick r:id="rId6"/>
              </a:rPr>
              <a:t>CCSS.ELA-Literacy.W.5.1</a:t>
            </a:r>
            <a:r>
              <a:rPr lang="en-US" dirty="0" smtClean="0"/>
              <a:t/>
            </a:r>
            <a:br>
              <a:rPr lang="en-US" dirty="0" smtClean="0"/>
            </a:br>
            <a:r>
              <a:rPr lang="en-US" dirty="0" smtClean="0"/>
              <a:t>Write opinion pieces on topics or texts, </a:t>
            </a:r>
            <a:r>
              <a:rPr lang="en-US" dirty="0" smtClean="0">
                <a:solidFill>
                  <a:srgbClr val="FF0000"/>
                </a:solidFill>
              </a:rPr>
              <a:t>supporting a point of view with reasons and information.</a:t>
            </a:r>
          </a:p>
          <a:p>
            <a:pPr lvl="1"/>
            <a:r>
              <a:rPr lang="en-US" dirty="0" smtClean="0">
                <a:hlinkClick r:id="rId7"/>
              </a:rPr>
              <a:t>CCSS.ELA-Literacy.W.5.1.c</a:t>
            </a:r>
            <a:r>
              <a:rPr lang="en-US" dirty="0" smtClean="0"/>
              <a:t/>
            </a:r>
            <a:br>
              <a:rPr lang="en-US" dirty="0" smtClean="0"/>
            </a:br>
            <a:r>
              <a:rPr lang="en-US" dirty="0" smtClean="0">
                <a:solidFill>
                  <a:srgbClr val="FF0000"/>
                </a:solidFill>
              </a:rPr>
              <a:t>Link opinion and reasons using words, phrases, and clauses </a:t>
            </a:r>
            <a:r>
              <a:rPr lang="en-US" dirty="0" smtClean="0"/>
              <a:t>(e.g., </a:t>
            </a:r>
            <a:r>
              <a:rPr lang="en-US" i="1" dirty="0" smtClean="0"/>
              <a:t>consequently</a:t>
            </a:r>
            <a:r>
              <a:rPr lang="en-US" dirty="0" smtClean="0"/>
              <a:t>, </a:t>
            </a:r>
            <a:r>
              <a:rPr lang="en-US" i="1" dirty="0" smtClean="0"/>
              <a:t>specifically</a:t>
            </a:r>
            <a:r>
              <a:rPr lang="en-US" dirty="0" smtClean="0"/>
              <a:t>).</a:t>
            </a:r>
            <a:endParaRPr lang="en-US" dirty="0"/>
          </a:p>
        </p:txBody>
      </p:sp>
    </p:spTree>
    <p:extLst>
      <p:ext uri="{BB962C8B-B14F-4D97-AF65-F5344CB8AC3E}">
        <p14:creationId xmlns:p14="http://schemas.microsoft.com/office/powerpoint/2010/main" val="1536904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they are going—6</a:t>
            </a:r>
            <a:r>
              <a:rPr lang="en-US" baseline="30000" dirty="0" smtClean="0"/>
              <a:t>th</a:t>
            </a:r>
            <a:r>
              <a:rPr lang="en-US" dirty="0" smtClean="0"/>
              <a:t> grade</a:t>
            </a:r>
            <a:endParaRPr lang="en-US" dirty="0"/>
          </a:p>
        </p:txBody>
      </p:sp>
      <p:sp>
        <p:nvSpPr>
          <p:cNvPr id="3" name="Content Placeholder 2"/>
          <p:cNvSpPr>
            <a:spLocks noGrp="1"/>
          </p:cNvSpPr>
          <p:nvPr>
            <p:ph idx="1"/>
          </p:nvPr>
        </p:nvSpPr>
        <p:spPr/>
        <p:txBody>
          <a:bodyPr/>
          <a:lstStyle/>
          <a:p>
            <a:endParaRPr lang="en-US" b="1" dirty="0" smtClean="0"/>
          </a:p>
          <a:p>
            <a:r>
              <a:rPr lang="en-US" dirty="0" smtClean="0">
                <a:hlinkClick r:id="rId2"/>
              </a:rPr>
              <a:t>CCSS.ELA-Literacy.W.6.1</a:t>
            </a:r>
            <a:r>
              <a:rPr lang="en-US" dirty="0" smtClean="0"/>
              <a:t/>
            </a:r>
            <a:br>
              <a:rPr lang="en-US" dirty="0" smtClean="0"/>
            </a:br>
            <a:r>
              <a:rPr lang="en-US" dirty="0" smtClean="0"/>
              <a:t>Write arguments to </a:t>
            </a:r>
            <a:r>
              <a:rPr lang="en-US" dirty="0" smtClean="0">
                <a:solidFill>
                  <a:srgbClr val="FF0000"/>
                </a:solidFill>
              </a:rPr>
              <a:t>support claims with clear reasons and relevant evidence.</a:t>
            </a:r>
          </a:p>
          <a:p>
            <a:endParaRPr lang="en-US" dirty="0" smtClean="0"/>
          </a:p>
          <a:p>
            <a:endParaRPr lang="en-US" dirty="0"/>
          </a:p>
          <a:p>
            <a:r>
              <a:rPr lang="en-US" dirty="0" smtClean="0"/>
              <a:t>This is the practice of science!</a:t>
            </a:r>
            <a:endParaRPr lang="en-US" dirty="0"/>
          </a:p>
        </p:txBody>
      </p:sp>
    </p:spTree>
    <p:extLst>
      <p:ext uri="{BB962C8B-B14F-4D97-AF65-F5344CB8AC3E}">
        <p14:creationId xmlns:p14="http://schemas.microsoft.com/office/powerpoint/2010/main" val="748564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732" y="494194"/>
            <a:ext cx="6382890" cy="6048598"/>
          </a:xfrm>
          <a:prstGeom prst="rect">
            <a:avLst/>
          </a:prstGeom>
        </p:spPr>
      </p:pic>
      <p:sp>
        <p:nvSpPr>
          <p:cNvPr id="6" name="TextBox 5"/>
          <p:cNvSpPr txBox="1"/>
          <p:nvPr/>
        </p:nvSpPr>
        <p:spPr>
          <a:xfrm>
            <a:off x="7765960" y="4687909"/>
            <a:ext cx="4018208" cy="1477328"/>
          </a:xfrm>
          <a:prstGeom prst="rect">
            <a:avLst/>
          </a:prstGeom>
          <a:noFill/>
        </p:spPr>
        <p:txBody>
          <a:bodyPr wrap="square" rtlCol="0">
            <a:spAutoFit/>
          </a:bodyPr>
          <a:lstStyle/>
          <a:p>
            <a:r>
              <a:rPr lang="en-US" dirty="0" smtClean="0"/>
              <a:t>Adapted from:</a:t>
            </a:r>
          </a:p>
          <a:p>
            <a:r>
              <a:rPr lang="en-US" dirty="0" smtClean="0"/>
              <a:t>Dobbs, F. (2005). Introducing English learners to the language of science: One discourse pattern at a time. </a:t>
            </a:r>
            <a:r>
              <a:rPr lang="en-US" i="1" dirty="0" smtClean="0"/>
              <a:t>California Science Project. </a:t>
            </a:r>
            <a:r>
              <a:rPr lang="en-US" dirty="0" smtClean="0"/>
              <a:t>University of California.</a:t>
            </a:r>
            <a:endParaRPr lang="en-US" dirty="0"/>
          </a:p>
        </p:txBody>
      </p:sp>
    </p:spTree>
    <p:extLst>
      <p:ext uri="{BB962C8B-B14F-4D97-AF65-F5344CB8AC3E}">
        <p14:creationId xmlns:p14="http://schemas.microsoft.com/office/powerpoint/2010/main" val="3723174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Evidence Frames</a:t>
            </a:r>
            <a:endParaRPr lang="en-US" dirty="0"/>
          </a:p>
        </p:txBody>
      </p:sp>
      <p:sp>
        <p:nvSpPr>
          <p:cNvPr id="3" name="Content Placeholder 2"/>
          <p:cNvSpPr>
            <a:spLocks noGrp="1"/>
          </p:cNvSpPr>
          <p:nvPr>
            <p:ph idx="1"/>
          </p:nvPr>
        </p:nvSpPr>
        <p:spPr/>
        <p:txBody>
          <a:bodyPr/>
          <a:lstStyle/>
          <a:p>
            <a:r>
              <a:rPr lang="en-US" dirty="0"/>
              <a:t>When we ______________________, we saw that </a:t>
            </a:r>
            <a:r>
              <a:rPr lang="en-US" dirty="0" smtClean="0"/>
              <a:t>_______________. This evidence tells me that _________________________. </a:t>
            </a:r>
          </a:p>
          <a:p>
            <a:endParaRPr lang="en-US" dirty="0"/>
          </a:p>
          <a:p>
            <a:pPr marL="0" indent="0">
              <a:buNone/>
            </a:pPr>
            <a:endParaRPr lang="en-US" dirty="0"/>
          </a:p>
          <a:p>
            <a:r>
              <a:rPr lang="en-US" dirty="0" smtClean="0"/>
              <a:t>If _____________________ , then ________________ would have ______________________. However…</a:t>
            </a:r>
            <a:endParaRPr lang="en-US" dirty="0"/>
          </a:p>
        </p:txBody>
      </p:sp>
    </p:spTree>
    <p:extLst>
      <p:ext uri="{BB962C8B-B14F-4D97-AF65-F5344CB8AC3E}">
        <p14:creationId xmlns:p14="http://schemas.microsoft.com/office/powerpoint/2010/main" val="6758828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Blanket Science: Results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488273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Blanket Science: Prewriting questions</a:t>
            </a:r>
            <a:endParaRPr lang="en-US" dirty="0"/>
          </a:p>
        </p:txBody>
      </p:sp>
      <p:sp>
        <p:nvSpPr>
          <p:cNvPr id="3" name="Content Placeholder 2"/>
          <p:cNvSpPr>
            <a:spLocks noGrp="1"/>
          </p:cNvSpPr>
          <p:nvPr>
            <p:ph idx="1"/>
          </p:nvPr>
        </p:nvSpPr>
        <p:spPr/>
        <p:txBody>
          <a:bodyPr/>
          <a:lstStyle/>
          <a:p>
            <a:r>
              <a:rPr lang="en-US" dirty="0" smtClean="0"/>
              <a:t>What science words will you want to use?</a:t>
            </a:r>
          </a:p>
          <a:p>
            <a:pPr lvl="2"/>
            <a:r>
              <a:rPr lang="en-US" dirty="0" smtClean="0"/>
              <a:t>(heat, temperature, Fahrenheit)</a:t>
            </a:r>
          </a:p>
          <a:p>
            <a:r>
              <a:rPr lang="en-US" dirty="0" smtClean="0"/>
              <a:t>What writing words might you use?</a:t>
            </a:r>
          </a:p>
          <a:p>
            <a:pPr lvl="1"/>
            <a:r>
              <a:rPr lang="en-US" dirty="0" smtClean="0"/>
              <a:t>(more and less/ higher and lower)</a:t>
            </a:r>
          </a:p>
          <a:p>
            <a:pPr lvl="1"/>
            <a:endParaRPr lang="en-US" dirty="0"/>
          </a:p>
        </p:txBody>
      </p:sp>
    </p:spTree>
    <p:extLst>
      <p:ext uri="{BB962C8B-B14F-4D97-AF65-F5344CB8AC3E}">
        <p14:creationId xmlns:p14="http://schemas.microsoft.com/office/powerpoint/2010/main" val="1609986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a:t>
            </a:r>
            <a:r>
              <a:rPr lang="en-US" baseline="30000" dirty="0" smtClean="0"/>
              <a:t>rd</a:t>
            </a:r>
            <a:r>
              <a:rPr lang="en-US" dirty="0" smtClean="0"/>
              <a:t> Grade Response (initial)</a:t>
            </a:r>
            <a:endParaRPr lang="en-US" dirty="0"/>
          </a:p>
        </p:txBody>
      </p:sp>
      <p:sp>
        <p:nvSpPr>
          <p:cNvPr id="3" name="Content Placeholder 2"/>
          <p:cNvSpPr>
            <a:spLocks noGrp="1"/>
          </p:cNvSpPr>
          <p:nvPr>
            <p:ph idx="1"/>
          </p:nvPr>
        </p:nvSpPr>
        <p:spPr/>
        <p:txBody>
          <a:bodyPr/>
          <a:lstStyle/>
          <a:p>
            <a:pPr marL="0" indent="0">
              <a:buNone/>
            </a:pPr>
            <a:r>
              <a:rPr lang="en-US" dirty="0" smtClean="0"/>
              <a:t>Claim: A blanket traps heat.</a:t>
            </a:r>
          </a:p>
          <a:p>
            <a:pPr marL="0" indent="0">
              <a:buNone/>
            </a:pPr>
            <a:r>
              <a:rPr lang="en-US" dirty="0" smtClean="0"/>
              <a:t>Evidence: The one on our body got pretty warm and the one under the blanket got even warmer because the blanket trapped the heat. The ones on the table were the exact same 26 and that’s because the table didn’t give off any heat. </a:t>
            </a:r>
            <a:endParaRPr lang="en-US" dirty="0"/>
          </a:p>
        </p:txBody>
      </p:sp>
    </p:spTree>
    <p:extLst>
      <p:ext uri="{BB962C8B-B14F-4D97-AF65-F5344CB8AC3E}">
        <p14:creationId xmlns:p14="http://schemas.microsoft.com/office/powerpoint/2010/main" val="687844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a:t>
            </a:r>
            <a:r>
              <a:rPr lang="en-US" baseline="30000" dirty="0" smtClean="0"/>
              <a:t>rd</a:t>
            </a:r>
            <a:r>
              <a:rPr lang="en-US" dirty="0" smtClean="0"/>
              <a:t> Grade Response (revisit)</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Claim: A blanket traps heat.</a:t>
            </a:r>
          </a:p>
          <a:p>
            <a:pPr marL="0" indent="0">
              <a:buNone/>
            </a:pPr>
            <a:r>
              <a:rPr lang="en-US" dirty="0" smtClean="0"/>
              <a:t>Evidence: The one on our body got pretty warm and the one under the blanket got even warmer because the blanket trapped the heat. The ones on the table were the exact same 26 and that’s because the table didn’t give off any heat. </a:t>
            </a:r>
          </a:p>
          <a:p>
            <a:pPr marL="0" indent="0">
              <a:buNone/>
            </a:pPr>
            <a:r>
              <a:rPr lang="en-US" dirty="0"/>
              <a:t>If _____________________ , then ________________ would have ______________________. However…</a:t>
            </a:r>
          </a:p>
          <a:p>
            <a:pPr marL="0" indent="0">
              <a:buNone/>
            </a:pPr>
            <a:endParaRPr lang="en-US" dirty="0" smtClean="0"/>
          </a:p>
          <a:p>
            <a:pPr marL="0" indent="0">
              <a:buNone/>
            </a:pPr>
            <a:r>
              <a:rPr lang="en-US" dirty="0" smtClean="0"/>
              <a:t>If </a:t>
            </a:r>
            <a:r>
              <a:rPr lang="en-US" u="sng" dirty="0" smtClean="0"/>
              <a:t>a blanket makes heat</a:t>
            </a:r>
            <a:r>
              <a:rPr lang="en-US" dirty="0" smtClean="0"/>
              <a:t>, </a:t>
            </a:r>
            <a:r>
              <a:rPr lang="en-US" dirty="0"/>
              <a:t>then </a:t>
            </a:r>
            <a:r>
              <a:rPr lang="en-US" u="sng" dirty="0" smtClean="0"/>
              <a:t>the one on the table </a:t>
            </a:r>
            <a:r>
              <a:rPr lang="en-US" dirty="0" smtClean="0"/>
              <a:t>would have </a:t>
            </a:r>
            <a:r>
              <a:rPr lang="en-US" u="sng" dirty="0" smtClean="0"/>
              <a:t>gotten hot, too</a:t>
            </a:r>
            <a:r>
              <a:rPr lang="en-US" dirty="0" smtClean="0"/>
              <a:t>. However, </a:t>
            </a:r>
            <a:r>
              <a:rPr lang="en-US" u="sng" dirty="0" smtClean="0"/>
              <a:t>both thermometers on the table were 26. </a:t>
            </a:r>
            <a:endParaRPr lang="en-US" dirty="0"/>
          </a:p>
          <a:p>
            <a:pPr marL="0" indent="0">
              <a:buNone/>
            </a:pPr>
            <a:endParaRPr lang="en-US" dirty="0"/>
          </a:p>
        </p:txBody>
      </p:sp>
    </p:spTree>
    <p:extLst>
      <p:ext uri="{BB962C8B-B14F-4D97-AF65-F5344CB8AC3E}">
        <p14:creationId xmlns:p14="http://schemas.microsoft.com/office/powerpoint/2010/main" val="15710780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Generic Pre-writing Questions</a:t>
            </a:r>
            <a:endParaRPr lang="en-US" dirty="0"/>
          </a:p>
        </p:txBody>
      </p:sp>
      <p:sp>
        <p:nvSpPr>
          <p:cNvPr id="3" name="Content Placeholder 2"/>
          <p:cNvSpPr>
            <a:spLocks noGrp="1"/>
          </p:cNvSpPr>
          <p:nvPr>
            <p:ph idx="1"/>
          </p:nvPr>
        </p:nvSpPr>
        <p:spPr/>
        <p:txBody>
          <a:bodyPr/>
          <a:lstStyle/>
          <a:p>
            <a:r>
              <a:rPr lang="en-US" dirty="0" smtClean="0"/>
              <a:t>Make a quick list of ideas you want to include.</a:t>
            </a:r>
          </a:p>
          <a:p>
            <a:r>
              <a:rPr lang="en-US" dirty="0" smtClean="0"/>
              <a:t>Number them in the order that they would make the most sense to your reader. (Warm up to this one as a class using sentence strips, and trying out different orders and linking words.)</a:t>
            </a:r>
          </a:p>
          <a:p>
            <a:r>
              <a:rPr lang="en-US" dirty="0" smtClean="0"/>
              <a:t>What science words will you want to include?</a:t>
            </a:r>
          </a:p>
          <a:p>
            <a:r>
              <a:rPr lang="en-US" dirty="0" smtClean="0"/>
              <a:t>What writing words will you want to include?</a:t>
            </a:r>
          </a:p>
          <a:p>
            <a:r>
              <a:rPr lang="en-US" dirty="0" smtClean="0"/>
              <a:t>Would one of our frames be useful?</a:t>
            </a:r>
          </a:p>
          <a:p>
            <a:r>
              <a:rPr lang="en-US" dirty="0" smtClean="0"/>
              <a:t>Are you going to use everyday language or school language?</a:t>
            </a:r>
            <a:endParaRPr lang="en-US" dirty="0"/>
          </a:p>
        </p:txBody>
      </p:sp>
    </p:spTree>
    <p:extLst>
      <p:ext uri="{BB962C8B-B14F-4D97-AF65-F5344CB8AC3E}">
        <p14:creationId xmlns:p14="http://schemas.microsoft.com/office/powerpoint/2010/main" val="29330839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GPS</a:t>
            </a:r>
            <a:endParaRPr lang="en-US" dirty="0"/>
          </a:p>
        </p:txBody>
      </p:sp>
      <p:sp>
        <p:nvSpPr>
          <p:cNvPr id="3" name="Content Placeholder 2"/>
          <p:cNvSpPr>
            <a:spLocks noGrp="1"/>
          </p:cNvSpPr>
          <p:nvPr>
            <p:ph idx="1"/>
          </p:nvPr>
        </p:nvSpPr>
        <p:spPr/>
        <p:txBody>
          <a:bodyPr>
            <a:normAutofit/>
          </a:bodyPr>
          <a:lstStyle/>
          <a:p>
            <a:r>
              <a:rPr lang="en-US" dirty="0" smtClean="0"/>
              <a:t>S3P1.Students </a:t>
            </a:r>
            <a:r>
              <a:rPr lang="en-US" dirty="0"/>
              <a:t>will investigate how heat is </a:t>
            </a:r>
            <a:r>
              <a:rPr lang="en-US" dirty="0" smtClean="0"/>
              <a:t>produced </a:t>
            </a:r>
            <a:r>
              <a:rPr lang="en-US" dirty="0"/>
              <a:t>and the effects of heating and cooling, </a:t>
            </a:r>
            <a:r>
              <a:rPr lang="en-US" dirty="0" smtClean="0"/>
              <a:t>and </a:t>
            </a:r>
            <a:r>
              <a:rPr lang="en-US" dirty="0"/>
              <a:t>will understand a change in </a:t>
            </a:r>
            <a:r>
              <a:rPr lang="en-US" dirty="0" smtClean="0"/>
              <a:t>temperature indicates </a:t>
            </a:r>
            <a:r>
              <a:rPr lang="en-US" dirty="0"/>
              <a:t>a change in heat. </a:t>
            </a:r>
            <a:endParaRPr lang="en-US" dirty="0" smtClean="0"/>
          </a:p>
          <a:p>
            <a:r>
              <a:rPr lang="en-US" dirty="0" smtClean="0"/>
              <a:t>S4E4. Students </a:t>
            </a:r>
            <a:r>
              <a:rPr lang="en-US" dirty="0"/>
              <a:t>will analyze weather charts/maps and </a:t>
            </a:r>
            <a:r>
              <a:rPr lang="en-US" dirty="0" smtClean="0"/>
              <a:t>collect </a:t>
            </a:r>
            <a:r>
              <a:rPr lang="en-US" dirty="0"/>
              <a:t>weather data to predict weather </a:t>
            </a:r>
            <a:r>
              <a:rPr lang="en-US" dirty="0" smtClean="0"/>
              <a:t>events </a:t>
            </a:r>
            <a:r>
              <a:rPr lang="en-US" dirty="0"/>
              <a:t>and infer patterns and seasonal changes. </a:t>
            </a:r>
          </a:p>
          <a:p>
            <a:r>
              <a:rPr lang="en-US" dirty="0" smtClean="0"/>
              <a:t>a. Identify </a:t>
            </a:r>
            <a:r>
              <a:rPr lang="en-US" dirty="0"/>
              <a:t>weather instruments and explain </a:t>
            </a:r>
            <a:r>
              <a:rPr lang="en-US" dirty="0" smtClean="0"/>
              <a:t>how each </a:t>
            </a:r>
            <a:r>
              <a:rPr lang="en-US" dirty="0"/>
              <a:t>is used in gathering weather data </a:t>
            </a:r>
            <a:r>
              <a:rPr lang="en-US" dirty="0" smtClean="0"/>
              <a:t>and </a:t>
            </a:r>
            <a:r>
              <a:rPr lang="en-US" dirty="0"/>
              <a:t>making forecasts (thermometer, rain gauge, barometer, wind vane, anemometer). </a:t>
            </a:r>
            <a:endParaRPr lang="en-US" dirty="0" smtClean="0"/>
          </a:p>
          <a:p>
            <a:r>
              <a:rPr lang="en-US" dirty="0" smtClean="0"/>
              <a:t>5</a:t>
            </a:r>
            <a:r>
              <a:rPr lang="en-US" baseline="30000" dirty="0" smtClean="0"/>
              <a:t>th</a:t>
            </a:r>
            <a:r>
              <a:rPr lang="en-US" dirty="0" smtClean="0"/>
              <a:t>—really nothing.</a:t>
            </a:r>
            <a:endParaRPr lang="en-US" dirty="0"/>
          </a:p>
          <a:p>
            <a:endParaRPr lang="en-US" dirty="0"/>
          </a:p>
        </p:txBody>
      </p:sp>
    </p:spTree>
    <p:extLst>
      <p:ext uri="{BB962C8B-B14F-4D97-AF65-F5344CB8AC3E}">
        <p14:creationId xmlns:p14="http://schemas.microsoft.com/office/powerpoint/2010/main" val="41825669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Writing: Descriptive </a:t>
            </a:r>
            <a:r>
              <a:rPr lang="en-US" sz="3600" dirty="0" smtClean="0"/>
              <a:t>(grades 3-5 are very similar)</a:t>
            </a:r>
            <a:endParaRPr lang="en-US" sz="3600" dirty="0"/>
          </a:p>
        </p:txBody>
      </p:sp>
      <p:sp>
        <p:nvSpPr>
          <p:cNvPr id="3" name="Content Placeholder 2"/>
          <p:cNvSpPr>
            <a:spLocks noGrp="1"/>
          </p:cNvSpPr>
          <p:nvPr>
            <p:ph idx="1"/>
          </p:nvPr>
        </p:nvSpPr>
        <p:spPr>
          <a:xfrm>
            <a:off x="838200" y="1825624"/>
            <a:ext cx="10515600" cy="4510781"/>
          </a:xfrm>
        </p:spPr>
        <p:txBody>
          <a:bodyPr>
            <a:normAutofit fontScale="85000" lnSpcReduction="20000"/>
          </a:bodyPr>
          <a:lstStyle/>
          <a:p>
            <a:r>
              <a:rPr lang="en-US" dirty="0" smtClean="0">
                <a:hlinkClick r:id="rId2"/>
              </a:rPr>
              <a:t>CCSS.ELA-Literacy.W.4.2</a:t>
            </a:r>
            <a:r>
              <a:rPr lang="en-US" dirty="0" smtClean="0"/>
              <a:t/>
            </a:r>
            <a:br>
              <a:rPr lang="en-US" dirty="0" smtClean="0"/>
            </a:br>
            <a:r>
              <a:rPr lang="en-US" dirty="0" smtClean="0"/>
              <a:t>Write informative/explanatory texts to examine a topic and convey ideas and information clearly.</a:t>
            </a:r>
          </a:p>
          <a:p>
            <a:pPr lvl="1"/>
            <a:r>
              <a:rPr lang="en-US" dirty="0" smtClean="0">
                <a:hlinkClick r:id="rId3"/>
              </a:rPr>
              <a:t>CCSS.ELA-Literacy.W.4.2.a</a:t>
            </a:r>
            <a:r>
              <a:rPr lang="en-US" dirty="0" smtClean="0"/>
              <a:t/>
            </a:r>
            <a:br>
              <a:rPr lang="en-US" dirty="0" smtClean="0"/>
            </a:br>
            <a:r>
              <a:rPr lang="en-US" dirty="0" smtClean="0"/>
              <a:t>Introduce a topic clearly and </a:t>
            </a:r>
            <a:r>
              <a:rPr lang="en-US" dirty="0" smtClean="0">
                <a:solidFill>
                  <a:srgbClr val="FF0000"/>
                </a:solidFill>
              </a:rPr>
              <a:t>group related information </a:t>
            </a:r>
            <a:r>
              <a:rPr lang="en-US" dirty="0" smtClean="0"/>
              <a:t>in paragraphs and sections; </a:t>
            </a:r>
            <a:r>
              <a:rPr lang="en-US" dirty="0" smtClean="0">
                <a:solidFill>
                  <a:srgbClr val="FF0000"/>
                </a:solidFill>
              </a:rPr>
              <a:t>include formatting (e.g., headings), illustrations, and multimedia when useful </a:t>
            </a:r>
            <a:r>
              <a:rPr lang="en-US" dirty="0" smtClean="0"/>
              <a:t>to aiding comprehension.</a:t>
            </a:r>
          </a:p>
          <a:p>
            <a:pPr lvl="1"/>
            <a:r>
              <a:rPr lang="en-US" dirty="0" smtClean="0">
                <a:hlinkClick r:id="rId4"/>
              </a:rPr>
              <a:t>CCSS.ELA-Literacy.W.4.2.b</a:t>
            </a:r>
            <a:r>
              <a:rPr lang="en-US" dirty="0" smtClean="0"/>
              <a:t/>
            </a:r>
            <a:br>
              <a:rPr lang="en-US" dirty="0" smtClean="0"/>
            </a:br>
            <a:r>
              <a:rPr lang="en-US" dirty="0" smtClean="0"/>
              <a:t>Develop the topic with facts, definitions, concrete details, quotations, or other information and examples related to the topic.</a:t>
            </a:r>
          </a:p>
          <a:p>
            <a:pPr lvl="1"/>
            <a:r>
              <a:rPr lang="en-US" dirty="0" smtClean="0">
                <a:hlinkClick r:id="rId5"/>
              </a:rPr>
              <a:t>CCSS.ELA-Literacy.W.4.2.c</a:t>
            </a:r>
            <a:r>
              <a:rPr lang="en-US" dirty="0" smtClean="0"/>
              <a:t/>
            </a:r>
            <a:br>
              <a:rPr lang="en-US" dirty="0" smtClean="0"/>
            </a:br>
            <a:r>
              <a:rPr lang="en-US" dirty="0" smtClean="0">
                <a:solidFill>
                  <a:srgbClr val="FF0000"/>
                </a:solidFill>
              </a:rPr>
              <a:t>Link ideas within categories of information using words and phrases </a:t>
            </a:r>
            <a:r>
              <a:rPr lang="en-US" dirty="0" smtClean="0"/>
              <a:t>(e.g., </a:t>
            </a:r>
            <a:r>
              <a:rPr lang="en-US" i="1" dirty="0" smtClean="0"/>
              <a:t>another</a:t>
            </a:r>
            <a:r>
              <a:rPr lang="en-US" dirty="0" smtClean="0"/>
              <a:t>, </a:t>
            </a:r>
            <a:r>
              <a:rPr lang="en-US" i="1" dirty="0" smtClean="0"/>
              <a:t>for example</a:t>
            </a:r>
            <a:r>
              <a:rPr lang="en-US" dirty="0" smtClean="0"/>
              <a:t>, </a:t>
            </a:r>
            <a:r>
              <a:rPr lang="en-US" i="1" dirty="0" smtClean="0"/>
              <a:t>also</a:t>
            </a:r>
            <a:r>
              <a:rPr lang="en-US" dirty="0" smtClean="0"/>
              <a:t>, </a:t>
            </a:r>
            <a:r>
              <a:rPr lang="en-US" i="1" dirty="0" smtClean="0"/>
              <a:t>because</a:t>
            </a:r>
            <a:r>
              <a:rPr lang="en-US" dirty="0" smtClean="0"/>
              <a:t>).</a:t>
            </a:r>
          </a:p>
          <a:p>
            <a:pPr lvl="1"/>
            <a:r>
              <a:rPr lang="en-US" dirty="0" smtClean="0">
                <a:hlinkClick r:id="rId6"/>
              </a:rPr>
              <a:t>CCSS.ELA-Literacy.W.4.2.d</a:t>
            </a:r>
            <a:r>
              <a:rPr lang="en-US" dirty="0" smtClean="0"/>
              <a:t/>
            </a:r>
            <a:br>
              <a:rPr lang="en-US" dirty="0" smtClean="0"/>
            </a:br>
            <a:r>
              <a:rPr lang="en-US" dirty="0" smtClean="0"/>
              <a:t>Use precise language and </a:t>
            </a:r>
            <a:r>
              <a:rPr lang="en-US" dirty="0" smtClean="0">
                <a:solidFill>
                  <a:srgbClr val="FF0000"/>
                </a:solidFill>
              </a:rPr>
              <a:t>domain-specific vocabulary </a:t>
            </a:r>
            <a:r>
              <a:rPr lang="en-US" dirty="0" smtClean="0"/>
              <a:t>to inform about or explain the topic.</a:t>
            </a:r>
          </a:p>
          <a:p>
            <a:pPr lvl="1"/>
            <a:r>
              <a:rPr lang="en-US" dirty="0" smtClean="0">
                <a:hlinkClick r:id="rId7"/>
              </a:rPr>
              <a:t>CCSS.ELA-Literacy.W.4.2.e</a:t>
            </a:r>
            <a:r>
              <a:rPr lang="en-US" dirty="0" smtClean="0"/>
              <a:t/>
            </a:r>
            <a:br>
              <a:rPr lang="en-US" dirty="0" smtClean="0"/>
            </a:br>
            <a:r>
              <a:rPr lang="en-US" dirty="0" smtClean="0"/>
              <a:t>Provide a </a:t>
            </a:r>
            <a:r>
              <a:rPr lang="en-US" dirty="0" smtClean="0">
                <a:solidFill>
                  <a:srgbClr val="FF0000"/>
                </a:solidFill>
              </a:rPr>
              <a:t>concluding statement </a:t>
            </a:r>
            <a:r>
              <a:rPr lang="en-US" dirty="0" smtClean="0"/>
              <a:t>or section related to the information or explanation presented.</a:t>
            </a:r>
            <a:endParaRPr lang="en-US" dirty="0"/>
          </a:p>
        </p:txBody>
      </p:sp>
    </p:spTree>
    <p:extLst>
      <p:ext uri="{BB962C8B-B14F-4D97-AF65-F5344CB8AC3E}">
        <p14:creationId xmlns:p14="http://schemas.microsoft.com/office/powerpoint/2010/main" val="1735978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2: Is that my salamander?</a:t>
            </a:r>
            <a:endParaRPr lang="en-US" dirty="0"/>
          </a:p>
        </p:txBody>
      </p:sp>
      <p:sp>
        <p:nvSpPr>
          <p:cNvPr id="3" name="Content Placeholder 2"/>
          <p:cNvSpPr>
            <a:spLocks noGrp="1"/>
          </p:cNvSpPr>
          <p:nvPr>
            <p:ph idx="1"/>
          </p:nvPr>
        </p:nvSpPr>
        <p:spPr/>
        <p:txBody>
          <a:bodyPr/>
          <a:lstStyle/>
          <a:p>
            <a:pPr marL="0" indent="0">
              <a:buNone/>
            </a:pPr>
            <a:r>
              <a:rPr lang="en-US" dirty="0" smtClean="0"/>
              <a:t>Adapted from an activity by Heather Montgomery, and from her book </a:t>
            </a:r>
            <a:r>
              <a:rPr lang="en-US" i="1" dirty="0" smtClean="0"/>
              <a:t>Wild Discoveries: Wacky New Animals</a:t>
            </a:r>
            <a:r>
              <a:rPr lang="en-US" dirty="0" smtClean="0"/>
              <a:t> (Scholastic, 2013)</a:t>
            </a:r>
            <a:endParaRPr lang="en-US" dirty="0"/>
          </a:p>
        </p:txBody>
      </p:sp>
      <p:pic>
        <p:nvPicPr>
          <p:cNvPr id="3074" name="Picture 2" descr="http://store.scholastic.com/content/stores/media/products/73/9780545477673_default_pdp.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137" y="2800440"/>
            <a:ext cx="3070703" cy="383838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167941" y="4882551"/>
            <a:ext cx="4959470" cy="1569660"/>
          </a:xfrm>
          <a:prstGeom prst="rect">
            <a:avLst/>
          </a:prstGeom>
          <a:noFill/>
        </p:spPr>
        <p:txBody>
          <a:bodyPr wrap="square" rtlCol="0">
            <a:spAutoFit/>
          </a:bodyPr>
          <a:lstStyle/>
          <a:p>
            <a:r>
              <a:rPr lang="en-US" sz="2400" dirty="0" smtClean="0"/>
              <a:t>(She does excellent author visits that blend writing instruction and science content. See her website at www.heatherLmontgomery.com)</a:t>
            </a:r>
            <a:endParaRPr lang="en-US" sz="2400" dirty="0"/>
          </a:p>
        </p:txBody>
      </p:sp>
    </p:spTree>
    <p:extLst>
      <p:ext uri="{BB962C8B-B14F-4D97-AF65-F5344CB8AC3E}">
        <p14:creationId xmlns:p14="http://schemas.microsoft.com/office/powerpoint/2010/main" val="19264941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5957"/>
            <a:ext cx="10515600" cy="1325563"/>
          </a:xfrm>
        </p:spPr>
        <p:txBody>
          <a:bodyPr/>
          <a:lstStyle/>
          <a:p>
            <a:r>
              <a:rPr lang="en-US" dirty="0" smtClean="0"/>
              <a:t>Patch-nosed Salamander</a:t>
            </a:r>
            <a:endParaRPr lang="en-US" dirty="0"/>
          </a:p>
        </p:txBody>
      </p:sp>
      <p:pic>
        <p:nvPicPr>
          <p:cNvPr id="1026" name="Picture 2" descr="Male patch-nosed salamand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825625"/>
            <a:ext cx="6191250" cy="412432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302321" y="5303620"/>
            <a:ext cx="4146997" cy="646331"/>
          </a:xfrm>
          <a:prstGeom prst="rect">
            <a:avLst/>
          </a:prstGeom>
          <a:noFill/>
        </p:spPr>
        <p:txBody>
          <a:bodyPr wrap="square" rtlCol="0">
            <a:spAutoFit/>
          </a:bodyPr>
          <a:lstStyle/>
          <a:p>
            <a:r>
              <a:rPr lang="en-US" dirty="0" smtClean="0"/>
              <a:t>Discovered 2009 in a stream in Georgia</a:t>
            </a:r>
          </a:p>
          <a:p>
            <a:r>
              <a:rPr lang="en-US" dirty="0"/>
              <a:t>b</a:t>
            </a:r>
            <a:r>
              <a:rPr lang="en-US" dirty="0" smtClean="0"/>
              <a:t>y Bill Peterman</a:t>
            </a:r>
            <a:endParaRPr lang="en-US" dirty="0"/>
          </a:p>
        </p:txBody>
      </p:sp>
      <p:pic>
        <p:nvPicPr>
          <p:cNvPr id="1028" name="Picture 4" descr="http://40.media.tumblr.com/a85569fab23a1369777eb08611eb3ebc/tumblr_n5edtxo2tZ1sq1114o1_12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8573" y="1561519"/>
            <a:ext cx="4705227" cy="3139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9522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dnr.wi.gov/org/caer/ce/eek/critter/amphibian/images/spottedSalamander.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13777"/>
            <a:ext cx="4451230" cy="350163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caudata.org/cc/images/species/Notophthalmus/N_viridescens2GRAZIAN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90581" y="0"/>
            <a:ext cx="5327756" cy="313576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c1.staticflickr.com/5/4118/4792178887_de6489324c_z.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90581" y="3135765"/>
            <a:ext cx="5601419" cy="372223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www.encyclopediaofalabama.org/images/m-7088.jpg"/>
          <p:cNvPicPr>
            <a:picLocks noChangeAspect="1" noChangeArrowheads="1"/>
          </p:cNvPicPr>
          <p:nvPr/>
        </p:nvPicPr>
        <p:blipFill rotWithShape="1">
          <a:blip r:embed="rId6">
            <a:extLst>
              <a:ext uri="{28A0092B-C50C-407E-A947-70E740481C1C}">
                <a14:useLocalDpi xmlns:a14="http://schemas.microsoft.com/office/drawing/2010/main" val="0"/>
              </a:ext>
            </a:extLst>
          </a:blip>
          <a:srcRect t="5712" r="3600" b="22952"/>
          <a:stretch/>
        </p:blipFill>
        <p:spPr bwMode="auto">
          <a:xfrm>
            <a:off x="0" y="3487857"/>
            <a:ext cx="6077638" cy="337014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916393" y="345057"/>
            <a:ext cx="534838" cy="707886"/>
          </a:xfrm>
          <a:prstGeom prst="rect">
            <a:avLst/>
          </a:prstGeom>
          <a:solidFill>
            <a:schemeClr val="bg1"/>
          </a:solidFill>
          <a:ln>
            <a:solidFill>
              <a:schemeClr val="tx1"/>
            </a:solidFill>
          </a:ln>
        </p:spPr>
        <p:txBody>
          <a:bodyPr wrap="square" rtlCol="0">
            <a:spAutoFit/>
          </a:bodyPr>
          <a:lstStyle/>
          <a:p>
            <a:r>
              <a:rPr lang="en-US" sz="4000" dirty="0"/>
              <a:t>1</a:t>
            </a:r>
          </a:p>
        </p:txBody>
      </p:sp>
      <p:sp>
        <p:nvSpPr>
          <p:cNvPr id="13" name="TextBox 12"/>
          <p:cNvSpPr txBox="1"/>
          <p:nvPr/>
        </p:nvSpPr>
        <p:spPr>
          <a:xfrm>
            <a:off x="11383499" y="135147"/>
            <a:ext cx="534838" cy="707886"/>
          </a:xfrm>
          <a:prstGeom prst="rect">
            <a:avLst/>
          </a:prstGeom>
          <a:solidFill>
            <a:schemeClr val="bg1"/>
          </a:solidFill>
          <a:ln>
            <a:solidFill>
              <a:schemeClr val="tx1"/>
            </a:solidFill>
          </a:ln>
        </p:spPr>
        <p:txBody>
          <a:bodyPr wrap="square" rtlCol="0">
            <a:spAutoFit/>
          </a:bodyPr>
          <a:lstStyle/>
          <a:p>
            <a:r>
              <a:rPr lang="en-US" sz="4000" dirty="0" smtClean="0"/>
              <a:t>2</a:t>
            </a:r>
            <a:endParaRPr lang="en-US" sz="4000" dirty="0"/>
          </a:p>
        </p:txBody>
      </p:sp>
      <p:sp>
        <p:nvSpPr>
          <p:cNvPr id="14" name="TextBox 13"/>
          <p:cNvSpPr txBox="1"/>
          <p:nvPr/>
        </p:nvSpPr>
        <p:spPr>
          <a:xfrm>
            <a:off x="4997015" y="3487857"/>
            <a:ext cx="534838" cy="707886"/>
          </a:xfrm>
          <a:prstGeom prst="rect">
            <a:avLst/>
          </a:prstGeom>
          <a:solidFill>
            <a:schemeClr val="bg1"/>
          </a:solidFill>
          <a:ln>
            <a:solidFill>
              <a:schemeClr val="tx1"/>
            </a:solidFill>
          </a:ln>
        </p:spPr>
        <p:txBody>
          <a:bodyPr wrap="square" rtlCol="0">
            <a:spAutoFit/>
          </a:bodyPr>
          <a:lstStyle/>
          <a:p>
            <a:r>
              <a:rPr lang="en-US" sz="4000" dirty="0" smtClean="0"/>
              <a:t>3</a:t>
            </a:r>
            <a:endParaRPr lang="en-US" sz="4000" dirty="0"/>
          </a:p>
        </p:txBody>
      </p:sp>
      <p:sp>
        <p:nvSpPr>
          <p:cNvPr id="15" name="TextBox 14"/>
          <p:cNvSpPr txBox="1"/>
          <p:nvPr/>
        </p:nvSpPr>
        <p:spPr>
          <a:xfrm>
            <a:off x="11383499" y="3337568"/>
            <a:ext cx="534838" cy="707886"/>
          </a:xfrm>
          <a:prstGeom prst="rect">
            <a:avLst/>
          </a:prstGeom>
          <a:solidFill>
            <a:schemeClr val="bg1"/>
          </a:solidFill>
          <a:ln>
            <a:solidFill>
              <a:schemeClr val="tx1"/>
            </a:solidFill>
          </a:ln>
        </p:spPr>
        <p:txBody>
          <a:bodyPr wrap="square" rtlCol="0">
            <a:spAutoFit/>
          </a:bodyPr>
          <a:lstStyle/>
          <a:p>
            <a:r>
              <a:rPr lang="en-US" sz="4000" dirty="0" smtClean="0"/>
              <a:t>4</a:t>
            </a:r>
            <a:endParaRPr lang="en-US" sz="4000" dirty="0"/>
          </a:p>
        </p:txBody>
      </p:sp>
    </p:spTree>
    <p:extLst>
      <p:ext uri="{BB962C8B-B14F-4D97-AF65-F5344CB8AC3E}">
        <p14:creationId xmlns:p14="http://schemas.microsoft.com/office/powerpoint/2010/main" val="7742628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Compare and Contrast Frames </a:t>
            </a:r>
            <a:endParaRPr lang="en-US" dirty="0"/>
          </a:p>
        </p:txBody>
      </p:sp>
      <p:sp>
        <p:nvSpPr>
          <p:cNvPr id="7" name="Content Placeholder 6"/>
          <p:cNvSpPr txBox="1">
            <a:spLocks noGrp="1"/>
          </p:cNvSpPr>
          <p:nvPr>
            <p:ph idx="1"/>
          </p:nvPr>
        </p:nvSpPr>
        <p:spPr>
          <a:xfrm>
            <a:off x="838200" y="1690688"/>
            <a:ext cx="10515600" cy="4223720"/>
          </a:xfrm>
          <a:prstGeom prst="rect">
            <a:avLst/>
          </a:prstGeom>
          <a:noFill/>
        </p:spPr>
        <p:txBody>
          <a:bodyPr wrap="square" rtlCol="0">
            <a:spAutoFit/>
          </a:bodyPr>
          <a:lstStyle/>
          <a:p>
            <a:r>
              <a:rPr lang="en-US" dirty="0" smtClean="0"/>
              <a:t>This ______________ is </a:t>
            </a:r>
            <a:r>
              <a:rPr lang="en-US" dirty="0" smtClean="0">
                <a:solidFill>
                  <a:schemeClr val="accent2"/>
                </a:solidFill>
              </a:rPr>
              <a:t>similar to </a:t>
            </a:r>
            <a:r>
              <a:rPr lang="en-US" dirty="0" smtClean="0"/>
              <a:t>that ______________ because both __________________.</a:t>
            </a:r>
          </a:p>
          <a:p>
            <a:pPr marL="0" indent="0">
              <a:buNone/>
            </a:pPr>
            <a:endParaRPr lang="en-US" dirty="0"/>
          </a:p>
          <a:p>
            <a:r>
              <a:rPr lang="en-US" dirty="0" smtClean="0"/>
              <a:t>This ____________ </a:t>
            </a:r>
            <a:r>
              <a:rPr lang="en-US" dirty="0">
                <a:solidFill>
                  <a:schemeClr val="accent2"/>
                </a:solidFill>
              </a:rPr>
              <a:t>is different from </a:t>
            </a:r>
            <a:r>
              <a:rPr lang="en-US" dirty="0" smtClean="0"/>
              <a:t>that ______________ because one has _____________, while the other has_____________.</a:t>
            </a:r>
          </a:p>
          <a:p>
            <a:pPr marL="0" indent="0">
              <a:buNone/>
            </a:pPr>
            <a:endParaRPr lang="en-US" dirty="0" smtClean="0"/>
          </a:p>
          <a:p>
            <a:pPr marL="0" indent="0">
              <a:buNone/>
            </a:pPr>
            <a:endParaRPr lang="en-US" dirty="0" smtClean="0"/>
          </a:p>
          <a:p>
            <a:pPr marL="0" indent="0" algn="ctr">
              <a:buNone/>
            </a:pPr>
            <a:r>
              <a:rPr lang="en-US" dirty="0" smtClean="0"/>
              <a:t>Remember– you can do these orally in pairs or chorally. It still builds writing skills. </a:t>
            </a:r>
            <a:endParaRPr lang="en-US" dirty="0"/>
          </a:p>
        </p:txBody>
      </p:sp>
    </p:spTree>
    <p:extLst>
      <p:ext uri="{BB962C8B-B14F-4D97-AF65-F5344CB8AC3E}">
        <p14:creationId xmlns:p14="http://schemas.microsoft.com/office/powerpoint/2010/main" val="6564786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endParaRPr lang="en-US" dirty="0" smtClean="0"/>
          </a:p>
          <a:p>
            <a:endParaRPr lang="en-US" dirty="0"/>
          </a:p>
          <a:p>
            <a:endParaRPr lang="en-US" dirty="0"/>
          </a:p>
          <a:p>
            <a:r>
              <a:rPr lang="en-US" dirty="0"/>
              <a:t>Consider this your reminder to participate in the Harvard study.</a:t>
            </a:r>
          </a:p>
          <a:p>
            <a:endParaRPr lang="en-US" dirty="0"/>
          </a:p>
          <a:p>
            <a:r>
              <a:rPr lang="en-US" dirty="0" smtClean="0"/>
              <a:t>You can find this power point—with the frames—posted at my website: </a:t>
            </a:r>
            <a:r>
              <a:rPr lang="en-US" dirty="0" smtClean="0">
                <a:hlinkClick r:id="rId2"/>
              </a:rPr>
              <a:t>www.OnceUponAScienceBook.com</a:t>
            </a:r>
            <a:endParaRPr lang="en-US" dirty="0" smtClean="0"/>
          </a:p>
          <a:p>
            <a:endParaRPr lang="en-US" dirty="0"/>
          </a:p>
        </p:txBody>
      </p:sp>
    </p:spTree>
    <p:extLst>
      <p:ext uri="{BB962C8B-B14F-4D97-AF65-F5344CB8AC3E}">
        <p14:creationId xmlns:p14="http://schemas.microsoft.com/office/powerpoint/2010/main" val="2805453728"/>
      </p:ext>
    </p:extLst>
  </p:cSld>
  <p:clrMapOvr>
    <a:masterClrMapping/>
  </p:clrMapOvr>
</p:sld>
</file>

<file path=ppt/theme/theme1.xml><?xml version="1.0" encoding="utf-8"?>
<a:theme xmlns:a="http://schemas.openxmlformats.org/drawingml/2006/main" name="Office Them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670</TotalTime>
  <Words>733</Words>
  <Application>Microsoft Office PowerPoint</Application>
  <PresentationFormat>Widescreen</PresentationFormat>
  <Paragraphs>102</Paragraphs>
  <Slides>19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Literacy &amp; Science An NSTA Press Authors’ Workshop </vt:lpstr>
      <vt:lpstr>Agenda </vt:lpstr>
      <vt:lpstr>Activity 1: Blanket Science</vt:lpstr>
      <vt:lpstr>Writing: Persuasive</vt:lpstr>
      <vt:lpstr>Where they are going—6th grade</vt:lpstr>
      <vt:lpstr>PowerPoint Presentation</vt:lpstr>
      <vt:lpstr>Simple Evidence Frames</vt:lpstr>
      <vt:lpstr>Blanket Science: Results</vt:lpstr>
      <vt:lpstr>Blanket Science: Prewriting questions</vt:lpstr>
      <vt:lpstr>3rd Grade Response (initial)</vt:lpstr>
      <vt:lpstr>3rd Grade Response (revisit)</vt:lpstr>
      <vt:lpstr>Generic Pre-writing Questions</vt:lpstr>
      <vt:lpstr>GPS</vt:lpstr>
      <vt:lpstr>Writing: Descriptive (grades 3-5 are very similar)</vt:lpstr>
      <vt:lpstr>Activity 2: Is that my salamander?</vt:lpstr>
      <vt:lpstr>Patch-nosed Salamander</vt:lpstr>
      <vt:lpstr>PowerPoint Presentation</vt:lpstr>
      <vt:lpstr>Compare and Contrast Frames </vt:lpstr>
      <vt:lpstr>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Jodi Wheeler-Toppen</dc:creator>
  <cp:lastModifiedBy>Jodi Wheeler-Toppen</cp:lastModifiedBy>
  <cp:revision>22</cp:revision>
  <dcterms:created xsi:type="dcterms:W3CDTF">2015-05-26T13:21:42Z</dcterms:created>
  <dcterms:modified xsi:type="dcterms:W3CDTF">2015-06-09T23:36:16Z</dcterms:modified>
</cp:coreProperties>
</file>